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71" r:id="rId3"/>
    <p:sldId id="258" r:id="rId4"/>
    <p:sldId id="259" r:id="rId5"/>
    <p:sldId id="260" r:id="rId6"/>
    <p:sldId id="261" r:id="rId7"/>
    <p:sldId id="262" r:id="rId8"/>
    <p:sldId id="263" r:id="rId9"/>
    <p:sldId id="264" r:id="rId10"/>
    <p:sldId id="265" r:id="rId11"/>
    <p:sldId id="266" r:id="rId12"/>
    <p:sldId id="267" r:id="rId13"/>
    <p:sldId id="268" r:id="rId14"/>
    <p:sldId id="270" r:id="rId15"/>
  </p:sldIdLst>
  <p:sldSz cx="14630400" cy="8229600"/>
  <p:notesSz cx="8229600" cy="14630400"/>
  <p:embeddedFontLst>
    <p:embeddedFont>
      <p:font typeface="DM Sans Semi Bold" panose="020B0604020202020204" charset="0"/>
      <p:regular r:id="rId17"/>
    </p:embeddedFont>
    <p:embeddedFont>
      <p:font typeface="Inter Medium"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88F"/>
    <a:srgbClr val="D648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1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628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E2FB9-E02C-7412-BF57-0026F1584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C524C-91DE-31F2-46A3-5712A004D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12EC53-DB3E-B5C6-3FEE-6411659194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E6A161-EA99-A4FF-18A6-F07C97A603CE}"/>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84003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37716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102006" y="1945270"/>
            <a:ext cx="5952698" cy="662481"/>
          </a:xfrm>
          <a:prstGeom prst="rect">
            <a:avLst/>
          </a:prstGeom>
          <a:noFill/>
          <a:ln/>
        </p:spPr>
        <p:txBody>
          <a:bodyPr wrap="square" lIns="0" tIns="0" rIns="0" bIns="0" rtlCol="0" anchor="t"/>
          <a:lstStyle/>
          <a:p>
            <a:pPr marL="0" indent="0">
              <a:lnSpc>
                <a:spcPts val="5550"/>
              </a:lnSpc>
              <a:buNone/>
            </a:pPr>
            <a:r>
              <a:rPr lang="en-US" sz="8000" b="1" dirty="0" err="1">
                <a:solidFill>
                  <a:schemeClr val="accent5">
                    <a:lumMod val="75000"/>
                  </a:schemeClr>
                </a:solidFill>
                <a:latin typeface="Times New Roman" panose="02020603050405020304" pitchFamily="18" charset="0"/>
                <a:ea typeface="DM Sans Semi Bold" pitchFamily="34" charset="-122"/>
                <a:cs typeface="Times New Roman" panose="02020603050405020304" pitchFamily="18" charset="0"/>
              </a:rPr>
              <a:t>VisionWalk</a:t>
            </a:r>
            <a:endParaRPr lang="en-US" sz="8000" b="1" dirty="0">
              <a:solidFill>
                <a:schemeClr val="accent5">
                  <a:lumMod val="75000"/>
                </a:schemeClr>
              </a:solidFill>
              <a:latin typeface="Times New Roman" panose="02020603050405020304" pitchFamily="18" charset="0"/>
              <a:ea typeface="DM Sans Semi Bold" pitchFamily="34" charset="-122"/>
              <a:cs typeface="Times New Roman" panose="02020603050405020304" pitchFamily="18" charset="0"/>
            </a:endParaRPr>
          </a:p>
          <a:p>
            <a:pPr marL="0" indent="0">
              <a:lnSpc>
                <a:spcPts val="5550"/>
              </a:lnSpc>
              <a:buNone/>
            </a:pPr>
            <a:endParaRPr lang="en-US" sz="4450" dirty="0"/>
          </a:p>
        </p:txBody>
      </p:sp>
      <p:sp>
        <p:nvSpPr>
          <p:cNvPr id="5" name="Text 0">
            <a:extLst>
              <a:ext uri="{FF2B5EF4-FFF2-40B4-BE49-F238E27FC236}">
                <a16:creationId xmlns:a16="http://schemas.microsoft.com/office/drawing/2014/main" id="{9E3ED19B-7D39-62CD-DF56-2B5788A98092}"/>
              </a:ext>
            </a:extLst>
          </p:cNvPr>
          <p:cNvSpPr/>
          <p:nvPr/>
        </p:nvSpPr>
        <p:spPr>
          <a:xfrm>
            <a:off x="1442323" y="2875220"/>
            <a:ext cx="7034365" cy="662481"/>
          </a:xfrm>
          <a:prstGeom prst="rect">
            <a:avLst/>
          </a:prstGeom>
          <a:noFill/>
          <a:ln/>
        </p:spPr>
        <p:txBody>
          <a:bodyPr wrap="square" lIns="0" tIns="0" rIns="0" bIns="0" rtlCol="0" anchor="t"/>
          <a:lstStyle/>
          <a:p>
            <a:pPr marL="0" indent="0" algn="just">
              <a:lnSpc>
                <a:spcPts val="5550"/>
              </a:lnSpc>
              <a:buNone/>
            </a:pPr>
            <a:r>
              <a:rPr lang="vi-VN" sz="4450" b="1" dirty="0">
                <a:solidFill>
                  <a:srgbClr val="E6388F"/>
                </a:solidFill>
                <a:latin typeface="+mj-lt"/>
                <a:ea typeface="DM Sans Semi Bold" pitchFamily="34" charset="-122"/>
                <a:cs typeface="DM Sans Semi Bold" pitchFamily="34" charset="-120"/>
              </a:rPr>
              <a:t>Trợ lý Điều hướng sử dụng AI cho Người khiếm thị</a:t>
            </a:r>
            <a:endParaRPr lang="en-US" sz="4450" b="1" dirty="0">
              <a:solidFill>
                <a:srgbClr val="E6388F"/>
              </a:solidFill>
              <a:latin typeface="+mj-lt"/>
              <a:ea typeface="DM Sans Semi Bold" pitchFamily="34" charset="-122"/>
              <a:cs typeface="DM Sans Semi Bold" pitchFamily="34" charset="-120"/>
            </a:endParaRPr>
          </a:p>
          <a:p>
            <a:pPr marL="0" indent="0" algn="just">
              <a:lnSpc>
                <a:spcPts val="5550"/>
              </a:lnSpc>
              <a:buNone/>
            </a:pPr>
            <a:endParaRPr lang="en-US" sz="4450" dirty="0">
              <a:solidFill>
                <a:schemeClr val="accent2"/>
              </a:solidFill>
            </a:endParaRPr>
          </a:p>
        </p:txBody>
      </p:sp>
      <p:sp>
        <p:nvSpPr>
          <p:cNvPr id="6" name="Text 0"/>
          <p:cNvSpPr/>
          <p:nvPr/>
        </p:nvSpPr>
        <p:spPr>
          <a:xfrm>
            <a:off x="735981" y="5050532"/>
            <a:ext cx="7915313" cy="725805"/>
          </a:xfrm>
          <a:prstGeom prst="rect">
            <a:avLst/>
          </a:prstGeom>
          <a:noFill/>
          <a:ln/>
        </p:spPr>
        <p:txBody>
          <a:bodyPr wrap="square" lIns="0" tIns="0" rIns="0" bIns="0" rtlCol="0" anchor="t"/>
          <a:lstStyle/>
          <a:p>
            <a:pPr marL="0" indent="0" algn="ctr">
              <a:lnSpc>
                <a:spcPts val="2850"/>
              </a:lnSpc>
              <a:buNone/>
            </a:pPr>
            <a:r>
              <a:rPr lang="en-US" sz="2000" b="1" dirty="0">
                <a:latin typeface="Times New Roman" panose="02020603050405020304" pitchFamily="18" charset="0"/>
                <a:ea typeface="Inter Medium" pitchFamily="34" charset="-122"/>
                <a:cs typeface="Times New Roman" panose="02020603050405020304" pitchFamily="18" charset="0"/>
              </a:rPr>
              <a:t>Lê Đại Hòa, Nguyễn Tường Bách Hỷ, Liêu Hải Lưu Danh, Lê Hoàng Vũ, Đinh Điền, Nguyễn Hồng </a:t>
            </a:r>
            <a:r>
              <a:rPr lang="en-US" sz="2000" b="1" dirty="0" err="1">
                <a:latin typeface="Times New Roman" panose="02020603050405020304" pitchFamily="18" charset="0"/>
                <a:ea typeface="Inter Medium" pitchFamily="34" charset="-122"/>
                <a:cs typeface="Times New Roman" panose="02020603050405020304" pitchFamily="18" charset="0"/>
              </a:rPr>
              <a:t>Bửu</a:t>
            </a:r>
            <a:r>
              <a:rPr lang="en-US" sz="2000" b="1" dirty="0">
                <a:latin typeface="Times New Roman" panose="02020603050405020304" pitchFamily="18" charset="0"/>
                <a:ea typeface="Inter Medium" pitchFamily="34" charset="-122"/>
                <a:cs typeface="Times New Roman" panose="02020603050405020304" pitchFamily="18" charset="0"/>
              </a:rPr>
              <a:t> Long</a:t>
            </a:r>
            <a:endParaRPr lang="vi-VN" sz="2000" b="1" dirty="0">
              <a:latin typeface="Times New Roman" panose="02020603050405020304" pitchFamily="18" charset="0"/>
              <a:ea typeface="Inter Medium" pitchFamily="34" charset="-122"/>
              <a:cs typeface="Times New Roman" panose="02020603050405020304" pitchFamily="18" charset="0"/>
            </a:endParaRPr>
          </a:p>
          <a:p>
            <a:pPr algn="ctr">
              <a:lnSpc>
                <a:spcPts val="2850"/>
              </a:lnSpc>
            </a:pPr>
            <a:r>
              <a:rPr lang="en-US" sz="2000" b="1" dirty="0">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Khoa </a:t>
            </a:r>
            <a:r>
              <a:rPr lang="en-US" sz="2000" b="1" dirty="0" err="1">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Công</a:t>
            </a:r>
            <a:r>
              <a:rPr lang="en-US" sz="2000" b="1" dirty="0">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 </a:t>
            </a:r>
            <a:r>
              <a:rPr lang="en-US" sz="2000" b="1" dirty="0" err="1">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nghệ</a:t>
            </a:r>
            <a:r>
              <a:rPr lang="en-US" sz="2000" b="1" dirty="0">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 Thông tin</a:t>
            </a:r>
            <a:endParaRPr lang="vi-VN" sz="2000" b="1" dirty="0">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endParaRPr>
          </a:p>
          <a:p>
            <a:pPr algn="ctr">
              <a:lnSpc>
                <a:spcPts val="2850"/>
              </a:lnSpc>
            </a:pPr>
            <a:r>
              <a:rPr lang="en-US" sz="2000" b="1" dirty="0" err="1">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Trường</a:t>
            </a:r>
            <a:r>
              <a:rPr lang="en-US" sz="2000" b="1" dirty="0">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 ĐH Khoa </a:t>
            </a:r>
            <a:r>
              <a:rPr lang="en-US" sz="2000" b="1" dirty="0" err="1">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học</a:t>
            </a:r>
            <a:r>
              <a:rPr lang="en-US" sz="2000" b="1" dirty="0">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 </a:t>
            </a:r>
            <a:r>
              <a:rPr lang="en-US" sz="2000" b="1" dirty="0" err="1">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Tự</a:t>
            </a:r>
            <a:r>
              <a:rPr lang="en-US" sz="2000" b="1" dirty="0">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 </a:t>
            </a:r>
            <a:r>
              <a:rPr lang="en-US" sz="2000" b="1" dirty="0" err="1">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nhiên</a:t>
            </a:r>
            <a:r>
              <a:rPr lang="en-US" sz="2000" b="1" dirty="0">
                <a:solidFill>
                  <a:schemeClr val="accent5">
                    <a:lumMod val="75000"/>
                  </a:schemeClr>
                </a:solidFill>
                <a:latin typeface="Times New Roman" panose="02020603050405020304" pitchFamily="18" charset="0"/>
                <a:ea typeface="Inter Medium" pitchFamily="34" charset="-122"/>
                <a:cs typeface="Times New Roman" panose="02020603050405020304" pitchFamily="18" charset="0"/>
              </a:rPr>
              <a:t> – ĐHQG – HCM</a:t>
            </a:r>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a:p>
            <a:pPr algn="ctr">
              <a:lnSpc>
                <a:spcPts val="2850"/>
              </a:lnSpc>
            </a:pPr>
            <a:endParaRPr lang="en-US" sz="2000" dirty="0">
              <a:latin typeface="Times New Roman" panose="02020603050405020304" pitchFamily="18" charset="0"/>
              <a:cs typeface="Times New Roman" panose="02020603050405020304" pitchFamily="18" charset="0"/>
            </a:endParaRPr>
          </a:p>
          <a:p>
            <a:pPr marL="0" indent="0" algn="ctr">
              <a:lnSpc>
                <a:spcPts val="2850"/>
              </a:lnSpc>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172"/>
          </a:xfrm>
          <a:prstGeom prst="rect">
            <a:avLst/>
          </a:prstGeom>
        </p:spPr>
      </p:pic>
      <p:sp>
        <p:nvSpPr>
          <p:cNvPr id="3" name="Text 0"/>
          <p:cNvSpPr/>
          <p:nvPr/>
        </p:nvSpPr>
        <p:spPr>
          <a:xfrm>
            <a:off x="760095" y="597218"/>
            <a:ext cx="5429369" cy="678656"/>
          </a:xfrm>
          <a:prstGeom prst="rect">
            <a:avLst/>
          </a:prstGeom>
          <a:noFill/>
          <a:ln/>
        </p:spPr>
        <p:txBody>
          <a:bodyPr wrap="none" lIns="0" tIns="0" rIns="0" bIns="0" rtlCol="0" anchor="t"/>
          <a:lstStyle/>
          <a:p>
            <a:pPr marL="0" indent="0">
              <a:lnSpc>
                <a:spcPts val="5300"/>
              </a:lnSpc>
              <a:buNone/>
            </a:pPr>
            <a:r>
              <a:rPr lang="en-US" sz="4800" b="1" dirty="0">
                <a:solidFill>
                  <a:schemeClr val="accent5">
                    <a:lumMod val="75000"/>
                  </a:schemeClr>
                </a:solidFill>
                <a:latin typeface="Times New Roman" panose="02020603050405020304" pitchFamily="18" charset="0"/>
                <a:cs typeface="Times New Roman" panose="02020603050405020304" pitchFamily="18" charset="0"/>
              </a:rPr>
              <a:t>Cảnh Báo Âm Thanh</a:t>
            </a:r>
          </a:p>
        </p:txBody>
      </p:sp>
      <p:grpSp>
        <p:nvGrpSpPr>
          <p:cNvPr id="14" name="Group 13">
            <a:extLst>
              <a:ext uri="{FF2B5EF4-FFF2-40B4-BE49-F238E27FC236}">
                <a16:creationId xmlns:a16="http://schemas.microsoft.com/office/drawing/2014/main" id="{948A3B3C-AEB9-4316-2013-86D2DBCC2D8E}"/>
              </a:ext>
            </a:extLst>
          </p:cNvPr>
          <p:cNvGrpSpPr/>
          <p:nvPr/>
        </p:nvGrpSpPr>
        <p:grpSpPr>
          <a:xfrm>
            <a:off x="760095" y="1601629"/>
            <a:ext cx="7623810" cy="1577101"/>
            <a:chOff x="760095" y="1601629"/>
            <a:chExt cx="7623810" cy="1577101"/>
          </a:xfrm>
        </p:grpSpPr>
        <p:grpSp>
          <p:nvGrpSpPr>
            <p:cNvPr id="13" name="Group 12">
              <a:extLst>
                <a:ext uri="{FF2B5EF4-FFF2-40B4-BE49-F238E27FC236}">
                  <a16:creationId xmlns:a16="http://schemas.microsoft.com/office/drawing/2014/main" id="{C302D940-C219-8151-8F64-70EF34533213}"/>
                </a:ext>
              </a:extLst>
            </p:cNvPr>
            <p:cNvGrpSpPr/>
            <p:nvPr/>
          </p:nvGrpSpPr>
          <p:grpSpPr>
            <a:xfrm>
              <a:off x="760095" y="1601629"/>
              <a:ext cx="2714625" cy="1099423"/>
              <a:chOff x="760095" y="1601629"/>
              <a:chExt cx="2714625" cy="1099423"/>
            </a:xfrm>
          </p:grpSpPr>
          <p:pic>
            <p:nvPicPr>
              <p:cNvPr id="4" name="Image 1" descr="preencoded.png"/>
              <p:cNvPicPr>
                <a:picLocks noChangeAspect="1"/>
              </p:cNvPicPr>
              <p:nvPr/>
            </p:nvPicPr>
            <p:blipFill>
              <a:blip r:embed="rId4"/>
              <a:stretch>
                <a:fillRect/>
              </a:stretch>
            </p:blipFill>
            <p:spPr>
              <a:xfrm>
                <a:off x="760095" y="1601629"/>
                <a:ext cx="542925" cy="542925"/>
              </a:xfrm>
              <a:prstGeom prst="rect">
                <a:avLst/>
              </a:prstGeom>
            </p:spPr>
          </p:pic>
          <p:sp>
            <p:nvSpPr>
              <p:cNvPr id="5" name="Text 1"/>
              <p:cNvSpPr/>
              <p:nvPr/>
            </p:nvSpPr>
            <p:spPr>
              <a:xfrm>
                <a:off x="760095" y="2361724"/>
                <a:ext cx="2714625" cy="339328"/>
              </a:xfrm>
              <a:prstGeom prst="rect">
                <a:avLst/>
              </a:prstGeom>
              <a:noFill/>
              <a:ln/>
            </p:spPr>
            <p:txBody>
              <a:bodyPr wrap="none" lIns="0" tIns="0" rIns="0" bIns="0" rtlCol="0" anchor="t"/>
              <a:lstStyle/>
              <a:p>
                <a:pPr marL="0" indent="0" algn="l">
                  <a:lnSpc>
                    <a:spcPts val="2650"/>
                  </a:lnSpc>
                  <a:buNone/>
                </a:pPr>
                <a:r>
                  <a:rPr lang="en-US" sz="3200" b="1" dirty="0">
                    <a:solidFill>
                      <a:srgbClr val="464646"/>
                    </a:solidFill>
                    <a:latin typeface="Times New Roman" panose="02020603050405020304" pitchFamily="18" charset="0"/>
                    <a:ea typeface="DM Sans Semi Bold" pitchFamily="34" charset="-122"/>
                    <a:cs typeface="Times New Roman" panose="02020603050405020304" pitchFamily="18" charset="0"/>
                  </a:rPr>
                  <a:t>T</a:t>
                </a:r>
                <a:r>
                  <a:rPr lang="en-US" sz="3200" b="1" dirty="0">
                    <a:solidFill>
                      <a:srgbClr val="464646"/>
                    </a:solidFill>
                    <a:latin typeface="Times New Roman" panose="02020603050405020304" pitchFamily="18" charset="0"/>
                    <a:cs typeface="Times New Roman" panose="02020603050405020304" pitchFamily="18" charset="0"/>
                  </a:rPr>
                  <a:t>ext-to-Spee</a:t>
                </a:r>
                <a:r>
                  <a:rPr lang="en-US" sz="3200" b="1" dirty="0">
                    <a:solidFill>
                      <a:srgbClr val="464646"/>
                    </a:solidFill>
                    <a:latin typeface="Times New Roman" panose="02020603050405020304" pitchFamily="18" charset="0"/>
                    <a:ea typeface="DM Sans Semi Bold" pitchFamily="34" charset="-122"/>
                    <a:cs typeface="Times New Roman" panose="02020603050405020304" pitchFamily="18" charset="0"/>
                  </a:rPr>
                  <a:t>ch</a:t>
                </a:r>
                <a:endParaRPr lang="en-US" sz="3200" b="1" dirty="0">
                  <a:latin typeface="Times New Roman" panose="02020603050405020304" pitchFamily="18" charset="0"/>
                  <a:cs typeface="Times New Roman" panose="02020603050405020304" pitchFamily="18" charset="0"/>
                </a:endParaRPr>
              </a:p>
            </p:txBody>
          </p:sp>
        </p:grpSp>
        <p:sp>
          <p:nvSpPr>
            <p:cNvPr id="6" name="Text 2"/>
            <p:cNvSpPr/>
            <p:nvPr/>
          </p:nvSpPr>
          <p:spPr>
            <a:xfrm>
              <a:off x="760095" y="2831306"/>
              <a:ext cx="7623810" cy="347424"/>
            </a:xfrm>
            <a:prstGeom prst="rect">
              <a:avLst/>
            </a:prstGeom>
            <a:noFill/>
            <a:ln/>
          </p:spPr>
          <p:txBody>
            <a:bodyPr wrap="none" lIns="0" tIns="0" rIns="0" bIns="0" rtlCol="0" anchor="t"/>
            <a:lstStyle/>
            <a:p>
              <a:pPr marL="0" indent="0" algn="l">
                <a:lnSpc>
                  <a:spcPts val="270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Sử dụng Google TTS hoặc Amazon Polly</a:t>
              </a:r>
              <a:endParaRPr lang="en-US" sz="2800" dirty="0">
                <a:latin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7B5119FE-1499-E7DD-8A76-D246ACEF37B3}"/>
              </a:ext>
            </a:extLst>
          </p:cNvPr>
          <p:cNvGrpSpPr/>
          <p:nvPr/>
        </p:nvGrpSpPr>
        <p:grpSpPr>
          <a:xfrm>
            <a:off x="760095" y="3830241"/>
            <a:ext cx="7623810" cy="1577101"/>
            <a:chOff x="760095" y="3830241"/>
            <a:chExt cx="7623810" cy="1577101"/>
          </a:xfrm>
        </p:grpSpPr>
        <p:pic>
          <p:nvPicPr>
            <p:cNvPr id="7" name="Image 2" descr="preencoded.png"/>
            <p:cNvPicPr>
              <a:picLocks noChangeAspect="1"/>
            </p:cNvPicPr>
            <p:nvPr/>
          </p:nvPicPr>
          <p:blipFill>
            <a:blip r:embed="rId5"/>
            <a:stretch>
              <a:fillRect/>
            </a:stretch>
          </p:blipFill>
          <p:spPr>
            <a:xfrm>
              <a:off x="760095" y="3830241"/>
              <a:ext cx="542925" cy="542925"/>
            </a:xfrm>
            <a:prstGeom prst="rect">
              <a:avLst/>
            </a:prstGeom>
          </p:spPr>
        </p:pic>
        <p:sp>
          <p:nvSpPr>
            <p:cNvPr id="8" name="Text 3"/>
            <p:cNvSpPr/>
            <p:nvPr/>
          </p:nvSpPr>
          <p:spPr>
            <a:xfrm>
              <a:off x="760095" y="4590336"/>
              <a:ext cx="2714625" cy="339328"/>
            </a:xfrm>
            <a:prstGeom prst="rect">
              <a:avLst/>
            </a:prstGeom>
            <a:noFill/>
            <a:ln/>
          </p:spPr>
          <p:txBody>
            <a:bodyPr wrap="none" lIns="0" tIns="0" rIns="0" bIns="0" rtlCol="0" anchor="t"/>
            <a:lstStyle/>
            <a:p>
              <a:pPr marL="0" indent="0" algn="l">
                <a:lnSpc>
                  <a:spcPts val="2650"/>
                </a:lnSpc>
                <a:buNone/>
              </a:pPr>
              <a:r>
                <a:rPr lang="en-US" sz="3200" b="1" dirty="0">
                  <a:solidFill>
                    <a:srgbClr val="464646"/>
                  </a:solidFill>
                  <a:latin typeface="Times New Roman" panose="02020603050405020304" pitchFamily="18" charset="0"/>
                  <a:ea typeface="DM Sans Semi Bold" pitchFamily="34" charset="-122"/>
                  <a:cs typeface="Times New Roman" panose="02020603050405020304" pitchFamily="18" charset="0"/>
                </a:rPr>
                <a:t>Cảnh báo kịp thời</a:t>
              </a:r>
              <a:endParaRPr lang="en-US" sz="3200" b="1" dirty="0">
                <a:latin typeface="Times New Roman" panose="02020603050405020304" pitchFamily="18" charset="0"/>
                <a:cs typeface="Times New Roman" panose="02020603050405020304" pitchFamily="18" charset="0"/>
              </a:endParaRPr>
            </a:p>
          </p:txBody>
        </p:sp>
        <p:sp>
          <p:nvSpPr>
            <p:cNvPr id="9" name="Text 4"/>
            <p:cNvSpPr/>
            <p:nvPr/>
          </p:nvSpPr>
          <p:spPr>
            <a:xfrm>
              <a:off x="760095" y="5059918"/>
              <a:ext cx="7623810" cy="347424"/>
            </a:xfrm>
            <a:prstGeom prst="rect">
              <a:avLst/>
            </a:prstGeom>
            <a:noFill/>
            <a:ln/>
          </p:spPr>
          <p:txBody>
            <a:bodyPr wrap="none" lIns="0" tIns="0" rIns="0" bIns="0" rtlCol="0" anchor="t"/>
            <a:lstStyle/>
            <a:p>
              <a:pPr marL="0" indent="0" algn="l">
                <a:lnSpc>
                  <a:spcPts val="270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Độ trễ dưới 1 giây để đảm bảo an toàn</a:t>
              </a:r>
              <a:endParaRPr lang="en-US" sz="2800" dirty="0">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04E888A0-7F60-3062-9984-0626F13758BD}"/>
              </a:ext>
            </a:extLst>
          </p:cNvPr>
          <p:cNvGrpSpPr/>
          <p:nvPr/>
        </p:nvGrpSpPr>
        <p:grpSpPr>
          <a:xfrm>
            <a:off x="760095" y="6058853"/>
            <a:ext cx="7623810" cy="1577101"/>
            <a:chOff x="760095" y="6058853"/>
            <a:chExt cx="7623810" cy="1577101"/>
          </a:xfrm>
        </p:grpSpPr>
        <p:pic>
          <p:nvPicPr>
            <p:cNvPr id="10" name="Image 3" descr="preencoded.png"/>
            <p:cNvPicPr>
              <a:picLocks noChangeAspect="1"/>
            </p:cNvPicPr>
            <p:nvPr/>
          </p:nvPicPr>
          <p:blipFill>
            <a:blip r:embed="rId6"/>
            <a:stretch>
              <a:fillRect/>
            </a:stretch>
          </p:blipFill>
          <p:spPr>
            <a:xfrm>
              <a:off x="760095" y="6058853"/>
              <a:ext cx="542925" cy="542925"/>
            </a:xfrm>
            <a:prstGeom prst="rect">
              <a:avLst/>
            </a:prstGeom>
          </p:spPr>
        </p:pic>
        <p:sp>
          <p:nvSpPr>
            <p:cNvPr id="11" name="Text 5"/>
            <p:cNvSpPr/>
            <p:nvPr/>
          </p:nvSpPr>
          <p:spPr>
            <a:xfrm>
              <a:off x="760095" y="6818947"/>
              <a:ext cx="2714625" cy="339328"/>
            </a:xfrm>
            <a:prstGeom prst="rect">
              <a:avLst/>
            </a:prstGeom>
            <a:noFill/>
            <a:ln/>
          </p:spPr>
          <p:txBody>
            <a:bodyPr wrap="none" lIns="0" tIns="0" rIns="0" bIns="0" rtlCol="0" anchor="t"/>
            <a:lstStyle/>
            <a:p>
              <a:pPr marL="0" indent="0" algn="l">
                <a:lnSpc>
                  <a:spcPts val="2650"/>
                </a:lnSpc>
                <a:buNone/>
              </a:pPr>
              <a:r>
                <a:rPr lang="en-US" sz="3200" b="1" dirty="0">
                  <a:solidFill>
                    <a:srgbClr val="464646"/>
                  </a:solidFill>
                  <a:latin typeface="Times New Roman" panose="02020603050405020304" pitchFamily="18" charset="0"/>
                  <a:ea typeface="DM Sans Semi Bold" pitchFamily="34" charset="-122"/>
                  <a:cs typeface="Times New Roman" panose="02020603050405020304" pitchFamily="18" charset="0"/>
                </a:rPr>
                <a:t>Rõ ràng và dễ hiểu</a:t>
              </a:r>
              <a:endParaRPr lang="en-US" sz="3200" b="1" dirty="0">
                <a:latin typeface="Times New Roman" panose="02020603050405020304" pitchFamily="18" charset="0"/>
                <a:cs typeface="Times New Roman" panose="02020603050405020304" pitchFamily="18" charset="0"/>
              </a:endParaRPr>
            </a:p>
          </p:txBody>
        </p:sp>
        <p:sp>
          <p:nvSpPr>
            <p:cNvPr id="12" name="Text 6"/>
            <p:cNvSpPr/>
            <p:nvPr/>
          </p:nvSpPr>
          <p:spPr>
            <a:xfrm>
              <a:off x="760095" y="7288530"/>
              <a:ext cx="7623810" cy="347424"/>
            </a:xfrm>
            <a:prstGeom prst="rect">
              <a:avLst/>
            </a:prstGeom>
            <a:noFill/>
            <a:ln/>
          </p:spPr>
          <p:txBody>
            <a:bodyPr wrap="none" lIns="0" tIns="0" rIns="0" bIns="0" rtlCol="0" anchor="t"/>
            <a:lstStyle/>
            <a:p>
              <a:pPr marL="0" indent="0" algn="l">
                <a:lnSpc>
                  <a:spcPts val="270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Thông báo ngắn gọn, dễ nghe trong môi trường ồn ào</a:t>
              </a:r>
              <a:endParaRPr lang="en-US" sz="2800"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459825"/>
            <a:ext cx="8553688" cy="708779"/>
          </a:xfrm>
          <a:prstGeom prst="rect">
            <a:avLst/>
          </a:prstGeom>
          <a:noFill/>
          <a:ln/>
        </p:spPr>
        <p:txBody>
          <a:bodyPr wrap="none" lIns="0" tIns="0" rIns="0" bIns="0" rtlCol="0" anchor="t"/>
          <a:lstStyle/>
          <a:p>
            <a:pPr>
              <a:lnSpc>
                <a:spcPts val="5300"/>
              </a:lnSpc>
            </a:pPr>
            <a:r>
              <a:rPr lang="en-US" sz="4800" b="1" dirty="0">
                <a:solidFill>
                  <a:schemeClr val="accent5">
                    <a:lumMod val="75000"/>
                  </a:schemeClr>
                </a:solidFill>
                <a:latin typeface="Times New Roman" panose="02020603050405020304" pitchFamily="18" charset="0"/>
                <a:cs typeface="Times New Roman" panose="02020603050405020304" pitchFamily="18" charset="0"/>
              </a:rPr>
              <a:t>Tối Ưu Hóa Cho Thiết Bị Di Động</a:t>
            </a:r>
          </a:p>
        </p:txBody>
      </p:sp>
      <p:sp>
        <p:nvSpPr>
          <p:cNvPr id="3" name="Shape 1"/>
          <p:cNvSpPr/>
          <p:nvPr/>
        </p:nvSpPr>
        <p:spPr>
          <a:xfrm>
            <a:off x="793790" y="2622233"/>
            <a:ext cx="2173724" cy="1306949"/>
          </a:xfrm>
          <a:prstGeom prst="roundRect">
            <a:avLst>
              <a:gd name="adj" fmla="val 2603"/>
            </a:avLst>
          </a:prstGeom>
          <a:solidFill>
            <a:srgbClr val="F2EEEE"/>
          </a:solidFill>
          <a:ln/>
        </p:spPr>
        <p:txBody>
          <a:bodyPr/>
          <a:lstStyle/>
          <a:p>
            <a:endParaRPr lang="en-US"/>
          </a:p>
        </p:txBody>
      </p:sp>
      <p:sp>
        <p:nvSpPr>
          <p:cNvPr id="4" name="Text 2"/>
          <p:cNvSpPr/>
          <p:nvPr/>
        </p:nvSpPr>
        <p:spPr>
          <a:xfrm>
            <a:off x="1020604" y="3048953"/>
            <a:ext cx="98703" cy="453509"/>
          </a:xfrm>
          <a:prstGeom prst="rect">
            <a:avLst/>
          </a:prstGeom>
          <a:noFill/>
          <a:ln/>
        </p:spPr>
        <p:txBody>
          <a:bodyPr wrap="none" lIns="0" tIns="0" rIns="0" bIns="0" rtlCol="0" anchor="t"/>
          <a:lstStyle/>
          <a:p>
            <a:pPr marL="0" indent="0" algn="ctr">
              <a:lnSpc>
                <a:spcPts val="3550"/>
              </a:lnSpc>
              <a:buNone/>
            </a:pPr>
            <a:r>
              <a:rPr lang="en-US" sz="2200" b="1" dirty="0">
                <a:solidFill>
                  <a:srgbClr val="464646"/>
                </a:solidFill>
                <a:latin typeface="DM Sans Semi Bold" pitchFamily="34" charset="0"/>
                <a:ea typeface="DM Sans Semi Bold" pitchFamily="34" charset="-122"/>
                <a:cs typeface="DM Sans Semi Bold" pitchFamily="34" charset="-120"/>
              </a:rPr>
              <a:t>1</a:t>
            </a:r>
            <a:endParaRPr lang="en-US" sz="2200" b="1" dirty="0"/>
          </a:p>
        </p:txBody>
      </p:sp>
      <p:grpSp>
        <p:nvGrpSpPr>
          <p:cNvPr id="17" name="Group 16">
            <a:extLst>
              <a:ext uri="{FF2B5EF4-FFF2-40B4-BE49-F238E27FC236}">
                <a16:creationId xmlns:a16="http://schemas.microsoft.com/office/drawing/2014/main" id="{14396085-C83D-CA37-2FFD-2E7CD9EE1C8D}"/>
              </a:ext>
            </a:extLst>
          </p:cNvPr>
          <p:cNvGrpSpPr/>
          <p:nvPr/>
        </p:nvGrpSpPr>
        <p:grpSpPr>
          <a:xfrm>
            <a:off x="3194328" y="2849047"/>
            <a:ext cx="5013603" cy="853321"/>
            <a:chOff x="3194328" y="2849047"/>
            <a:chExt cx="5013603" cy="853321"/>
          </a:xfrm>
        </p:grpSpPr>
        <p:sp>
          <p:nvSpPr>
            <p:cNvPr id="5" name="Text 3"/>
            <p:cNvSpPr/>
            <p:nvPr/>
          </p:nvSpPr>
          <p:spPr>
            <a:xfrm>
              <a:off x="3194328" y="2849047"/>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464646"/>
                  </a:solidFill>
                  <a:latin typeface="Times New Roman" panose="02020603050405020304" pitchFamily="18" charset="0"/>
                  <a:ea typeface="DM Sans Semi Bold" pitchFamily="34" charset="-122"/>
                  <a:cs typeface="Times New Roman" panose="02020603050405020304" pitchFamily="18" charset="0"/>
                </a:rPr>
                <a:t>Tối ưu mô hình</a:t>
              </a:r>
              <a:endParaRPr lang="en-US" sz="3200" b="1" dirty="0">
                <a:latin typeface="Times New Roman" panose="02020603050405020304" pitchFamily="18" charset="0"/>
                <a:cs typeface="Times New Roman" panose="02020603050405020304" pitchFamily="18" charset="0"/>
              </a:endParaRPr>
            </a:p>
          </p:txBody>
        </p:sp>
        <p:sp>
          <p:nvSpPr>
            <p:cNvPr id="6" name="Text 4"/>
            <p:cNvSpPr/>
            <p:nvPr/>
          </p:nvSpPr>
          <p:spPr>
            <a:xfrm>
              <a:off x="3194328" y="3339465"/>
              <a:ext cx="5013603" cy="362903"/>
            </a:xfrm>
            <a:prstGeom prst="rect">
              <a:avLst/>
            </a:prstGeom>
            <a:noFill/>
            <a:ln/>
          </p:spPr>
          <p:txBody>
            <a:bodyPr wrap="none" lIns="0" tIns="0" rIns="0" bIns="0" rtlCol="0" anchor="t"/>
            <a:lstStyle/>
            <a:p>
              <a:pPr marL="0" indent="0" algn="l">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Sử dụng TensorFlow Lite hoặc PyTorch Mobile</a:t>
              </a:r>
              <a:endParaRPr lang="en-US" sz="2800" dirty="0">
                <a:latin typeface="Times New Roman" panose="02020603050405020304" pitchFamily="18" charset="0"/>
                <a:cs typeface="Times New Roman" panose="02020603050405020304" pitchFamily="18" charset="0"/>
              </a:endParaRPr>
            </a:p>
          </p:txBody>
        </p:sp>
      </p:grpSp>
      <p:sp>
        <p:nvSpPr>
          <p:cNvPr id="7" name="Shape 5"/>
          <p:cNvSpPr/>
          <p:nvPr/>
        </p:nvSpPr>
        <p:spPr>
          <a:xfrm>
            <a:off x="3080861" y="3913942"/>
            <a:ext cx="10642402" cy="15240"/>
          </a:xfrm>
          <a:prstGeom prst="roundRect">
            <a:avLst>
              <a:gd name="adj" fmla="val 223256"/>
            </a:avLst>
          </a:prstGeom>
          <a:solidFill>
            <a:srgbClr val="D8D4D4"/>
          </a:solidFill>
          <a:ln/>
        </p:spPr>
        <p:txBody>
          <a:bodyPr/>
          <a:lstStyle/>
          <a:p>
            <a:endParaRPr lang="en-US"/>
          </a:p>
        </p:txBody>
      </p:sp>
      <p:sp>
        <p:nvSpPr>
          <p:cNvPr id="8" name="Shape 6"/>
          <p:cNvSpPr/>
          <p:nvPr/>
        </p:nvSpPr>
        <p:spPr>
          <a:xfrm>
            <a:off x="793790" y="4042529"/>
            <a:ext cx="4347567" cy="1306949"/>
          </a:xfrm>
          <a:prstGeom prst="roundRect">
            <a:avLst>
              <a:gd name="adj" fmla="val 2603"/>
            </a:avLst>
          </a:prstGeom>
          <a:solidFill>
            <a:srgbClr val="F2EEEE"/>
          </a:solidFill>
          <a:ln/>
        </p:spPr>
        <p:txBody>
          <a:bodyPr/>
          <a:lstStyle/>
          <a:p>
            <a:endParaRPr lang="en-US"/>
          </a:p>
        </p:txBody>
      </p:sp>
      <p:sp>
        <p:nvSpPr>
          <p:cNvPr id="9" name="Text 7"/>
          <p:cNvSpPr/>
          <p:nvPr/>
        </p:nvSpPr>
        <p:spPr>
          <a:xfrm>
            <a:off x="1020604" y="4469249"/>
            <a:ext cx="163592" cy="453509"/>
          </a:xfrm>
          <a:prstGeom prst="rect">
            <a:avLst/>
          </a:prstGeom>
          <a:noFill/>
          <a:ln/>
        </p:spPr>
        <p:txBody>
          <a:bodyPr wrap="none" lIns="0" tIns="0" rIns="0" bIns="0" rtlCol="0" anchor="t"/>
          <a:lstStyle/>
          <a:p>
            <a:pPr marL="0" indent="0" algn="ctr">
              <a:lnSpc>
                <a:spcPts val="3550"/>
              </a:lnSpc>
              <a:buNone/>
            </a:pPr>
            <a:r>
              <a:rPr lang="en-US" sz="2200" b="1" dirty="0">
                <a:solidFill>
                  <a:srgbClr val="464646"/>
                </a:solidFill>
                <a:latin typeface="DM Sans Semi Bold" pitchFamily="34" charset="0"/>
                <a:ea typeface="DM Sans Semi Bold" pitchFamily="34" charset="-122"/>
                <a:cs typeface="DM Sans Semi Bold" pitchFamily="34" charset="-120"/>
              </a:rPr>
              <a:t>2</a:t>
            </a:r>
            <a:endParaRPr lang="en-US" sz="2200" b="1" dirty="0"/>
          </a:p>
        </p:txBody>
      </p:sp>
      <p:grpSp>
        <p:nvGrpSpPr>
          <p:cNvPr id="18" name="Group 17">
            <a:extLst>
              <a:ext uri="{FF2B5EF4-FFF2-40B4-BE49-F238E27FC236}">
                <a16:creationId xmlns:a16="http://schemas.microsoft.com/office/drawing/2014/main" id="{C22357A4-EFD1-8D9D-3EB5-B425D83D85D8}"/>
              </a:ext>
            </a:extLst>
          </p:cNvPr>
          <p:cNvGrpSpPr/>
          <p:nvPr/>
        </p:nvGrpSpPr>
        <p:grpSpPr>
          <a:xfrm>
            <a:off x="5368171" y="4269343"/>
            <a:ext cx="4500920" cy="853322"/>
            <a:chOff x="5368171" y="4269343"/>
            <a:chExt cx="4500920" cy="853322"/>
          </a:xfrm>
        </p:grpSpPr>
        <p:sp>
          <p:nvSpPr>
            <p:cNvPr id="10" name="Text 8"/>
            <p:cNvSpPr/>
            <p:nvPr/>
          </p:nvSpPr>
          <p:spPr>
            <a:xfrm>
              <a:off x="5368171" y="4269343"/>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Giảm kích thước</a:t>
              </a:r>
            </a:p>
          </p:txBody>
        </p:sp>
        <p:sp>
          <p:nvSpPr>
            <p:cNvPr id="11" name="Text 9"/>
            <p:cNvSpPr/>
            <p:nvPr/>
          </p:nvSpPr>
          <p:spPr>
            <a:xfrm>
              <a:off x="5368171" y="4759762"/>
              <a:ext cx="4500920" cy="362903"/>
            </a:xfrm>
            <a:prstGeom prst="rect">
              <a:avLst/>
            </a:prstGeom>
            <a:noFill/>
            <a:ln/>
          </p:spPr>
          <p:txBody>
            <a:bodyPr wrap="none" lIns="0" tIns="0" rIns="0" bIns="0" rtlCol="0" anchor="t"/>
            <a:lstStyle/>
            <a:p>
              <a:pPr marL="0" indent="0" algn="l">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Áp dụng kỹ thuật Quantization và Pruning</a:t>
              </a:r>
            </a:p>
          </p:txBody>
        </p:sp>
      </p:grpSp>
      <p:sp>
        <p:nvSpPr>
          <p:cNvPr id="12" name="Shape 10"/>
          <p:cNvSpPr/>
          <p:nvPr/>
        </p:nvSpPr>
        <p:spPr>
          <a:xfrm>
            <a:off x="5254704" y="5334238"/>
            <a:ext cx="8468558" cy="15240"/>
          </a:xfrm>
          <a:prstGeom prst="roundRect">
            <a:avLst>
              <a:gd name="adj" fmla="val 223256"/>
            </a:avLst>
          </a:prstGeom>
          <a:solidFill>
            <a:srgbClr val="D8D4D4"/>
          </a:solidFill>
          <a:ln/>
        </p:spPr>
        <p:txBody>
          <a:bodyPr/>
          <a:lstStyle/>
          <a:p>
            <a:endParaRPr lang="en-US"/>
          </a:p>
        </p:txBody>
      </p:sp>
      <p:sp>
        <p:nvSpPr>
          <p:cNvPr id="13" name="Shape 11"/>
          <p:cNvSpPr/>
          <p:nvPr/>
        </p:nvSpPr>
        <p:spPr>
          <a:xfrm>
            <a:off x="793790" y="5462826"/>
            <a:ext cx="6521410" cy="1306949"/>
          </a:xfrm>
          <a:prstGeom prst="roundRect">
            <a:avLst>
              <a:gd name="adj" fmla="val 2603"/>
            </a:avLst>
          </a:prstGeom>
          <a:solidFill>
            <a:srgbClr val="F2EEEE"/>
          </a:solidFill>
          <a:ln/>
        </p:spPr>
        <p:txBody>
          <a:bodyPr/>
          <a:lstStyle/>
          <a:p>
            <a:endParaRPr lang="en-US"/>
          </a:p>
        </p:txBody>
      </p:sp>
      <p:sp>
        <p:nvSpPr>
          <p:cNvPr id="14" name="Text 12"/>
          <p:cNvSpPr/>
          <p:nvPr/>
        </p:nvSpPr>
        <p:spPr>
          <a:xfrm>
            <a:off x="1020604" y="5889546"/>
            <a:ext cx="169783" cy="453509"/>
          </a:xfrm>
          <a:prstGeom prst="rect">
            <a:avLst/>
          </a:prstGeom>
          <a:noFill/>
          <a:ln/>
        </p:spPr>
        <p:txBody>
          <a:bodyPr wrap="none" lIns="0" tIns="0" rIns="0" bIns="0" rtlCol="0" anchor="t"/>
          <a:lstStyle/>
          <a:p>
            <a:pPr marL="0" indent="0" algn="ctr">
              <a:lnSpc>
                <a:spcPts val="3550"/>
              </a:lnSpc>
              <a:buNone/>
            </a:pPr>
            <a:r>
              <a:rPr lang="en-US" sz="2200" b="1" dirty="0">
                <a:solidFill>
                  <a:srgbClr val="464646"/>
                </a:solidFill>
                <a:latin typeface="DM Sans Semi Bold" pitchFamily="34" charset="0"/>
                <a:ea typeface="DM Sans Semi Bold" pitchFamily="34" charset="-122"/>
                <a:cs typeface="DM Sans Semi Bold" pitchFamily="34" charset="-120"/>
              </a:rPr>
              <a:t>3</a:t>
            </a:r>
            <a:endParaRPr lang="en-US" sz="2200" b="1" dirty="0"/>
          </a:p>
        </p:txBody>
      </p:sp>
      <p:grpSp>
        <p:nvGrpSpPr>
          <p:cNvPr id="19" name="Group 18">
            <a:extLst>
              <a:ext uri="{FF2B5EF4-FFF2-40B4-BE49-F238E27FC236}">
                <a16:creationId xmlns:a16="http://schemas.microsoft.com/office/drawing/2014/main" id="{48FDBE6C-F9A8-45F5-A688-F00758E75E48}"/>
              </a:ext>
            </a:extLst>
          </p:cNvPr>
          <p:cNvGrpSpPr/>
          <p:nvPr/>
        </p:nvGrpSpPr>
        <p:grpSpPr>
          <a:xfrm>
            <a:off x="7542014" y="5689640"/>
            <a:ext cx="7500982" cy="769042"/>
            <a:chOff x="7542014" y="5689640"/>
            <a:chExt cx="7500982" cy="769042"/>
          </a:xfrm>
        </p:grpSpPr>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Tăng tốc xử lý</a:t>
              </a:r>
            </a:p>
          </p:txBody>
        </p:sp>
        <p:sp>
          <p:nvSpPr>
            <p:cNvPr id="16" name="Text 14"/>
            <p:cNvSpPr/>
            <p:nvPr/>
          </p:nvSpPr>
          <p:spPr>
            <a:xfrm>
              <a:off x="7542014" y="6095779"/>
              <a:ext cx="7500982" cy="362903"/>
            </a:xfrm>
            <a:prstGeom prst="rect">
              <a:avLst/>
            </a:prstGeom>
            <a:noFill/>
            <a:ln/>
          </p:spPr>
          <p:txBody>
            <a:bodyPr wrap="none" lIns="0" tIns="0" rIns="0" bIns="0" rtlCol="0" anchor="t"/>
            <a:lstStyle/>
            <a:p>
              <a:pPr>
                <a:lnSpc>
                  <a:spcPts val="2850"/>
                </a:lnSpc>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Đảm bảo hoạt động mượt mà </a:t>
              </a:r>
              <a:r>
                <a:rPr lang="en-US" sz="2800" dirty="0" err="1">
                  <a:solidFill>
                    <a:srgbClr val="464646"/>
                  </a:solidFill>
                  <a:latin typeface="Times New Roman" panose="02020603050405020304" pitchFamily="18" charset="0"/>
                  <a:ea typeface="Inter Medium" pitchFamily="34" charset="-122"/>
                  <a:cs typeface="Times New Roman" panose="02020603050405020304" pitchFamily="18" charset="0"/>
                </a:rPr>
                <a:t>trên</a:t>
              </a: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 </a:t>
              </a:r>
              <a:endParaRPr lang="vi-VN" sz="2800" dirty="0">
                <a:solidFill>
                  <a:srgbClr val="464646"/>
                </a:solidFill>
                <a:latin typeface="Times New Roman" panose="02020603050405020304" pitchFamily="18" charset="0"/>
                <a:ea typeface="Inter Medium" pitchFamily="34" charset="-122"/>
                <a:cs typeface="Times New Roman" panose="02020603050405020304" pitchFamily="18" charset="0"/>
              </a:endParaRPr>
            </a:p>
            <a:p>
              <a:pPr>
                <a:lnSpc>
                  <a:spcPts val="2850"/>
                </a:lnSpc>
              </a:pPr>
              <a:r>
                <a:rPr lang="en-US" sz="2800" dirty="0" err="1">
                  <a:solidFill>
                    <a:srgbClr val="464646"/>
                  </a:solidFill>
                  <a:latin typeface="Times New Roman" panose="02020603050405020304" pitchFamily="18" charset="0"/>
                  <a:ea typeface="Inter Medium" pitchFamily="34" charset="-122"/>
                  <a:cs typeface="Times New Roman" panose="02020603050405020304" pitchFamily="18" charset="0"/>
                </a:rPr>
                <a:t>thiết</a:t>
              </a: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 bị phổ thông</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7264"/>
            <a:ext cx="5670590" cy="708779"/>
          </a:xfrm>
          <a:prstGeom prst="rect">
            <a:avLst/>
          </a:prstGeom>
          <a:noFill/>
          <a:ln/>
        </p:spPr>
        <p:txBody>
          <a:bodyPr wrap="none" lIns="0" tIns="0" rIns="0" bIns="0" rtlCol="0" anchor="t"/>
          <a:lstStyle/>
          <a:p>
            <a:pPr marL="0" indent="0">
              <a:lnSpc>
                <a:spcPts val="5550"/>
              </a:lnSpc>
              <a:buNone/>
            </a:pPr>
            <a:r>
              <a:rPr lang="en-US" sz="4800" b="1" dirty="0">
                <a:solidFill>
                  <a:schemeClr val="accent5">
                    <a:lumMod val="75000"/>
                  </a:schemeClr>
                </a:solidFill>
                <a:latin typeface="Times New Roman" panose="02020603050405020304" pitchFamily="18" charset="0"/>
                <a:cs typeface="Times New Roman" panose="02020603050405020304" pitchFamily="18" charset="0"/>
              </a:rPr>
              <a:t>Kết</a:t>
            </a:r>
            <a:r>
              <a:rPr lang="en-US" sz="4450" dirty="0">
                <a:solidFill>
                  <a:srgbClr val="030303"/>
                </a:solidFill>
                <a:latin typeface="DM Sans Semi Bold" pitchFamily="34" charset="0"/>
                <a:ea typeface="DM Sans Semi Bold" pitchFamily="34" charset="-122"/>
                <a:cs typeface="DM Sans Semi Bold" pitchFamily="34" charset="-120"/>
              </a:rPr>
              <a:t> </a:t>
            </a:r>
            <a:r>
              <a:rPr lang="en-US" sz="4800" b="1" dirty="0">
                <a:solidFill>
                  <a:schemeClr val="accent5">
                    <a:lumMod val="75000"/>
                  </a:schemeClr>
                </a:solidFill>
                <a:latin typeface="Times New Roman" panose="02020603050405020304" pitchFamily="18" charset="0"/>
                <a:cs typeface="Times New Roman" panose="02020603050405020304" pitchFamily="18" charset="0"/>
              </a:rPr>
              <a:t>Quả Mong Đợi</a:t>
            </a:r>
          </a:p>
        </p:txBody>
      </p:sp>
      <p:grpSp>
        <p:nvGrpSpPr>
          <p:cNvPr id="13" name="Group 12">
            <a:extLst>
              <a:ext uri="{FF2B5EF4-FFF2-40B4-BE49-F238E27FC236}">
                <a16:creationId xmlns:a16="http://schemas.microsoft.com/office/drawing/2014/main" id="{E78E80B0-227C-5575-C864-5491B902DEF9}"/>
              </a:ext>
            </a:extLst>
          </p:cNvPr>
          <p:cNvGrpSpPr/>
          <p:nvPr/>
        </p:nvGrpSpPr>
        <p:grpSpPr>
          <a:xfrm>
            <a:off x="793790" y="4989552"/>
            <a:ext cx="4120753" cy="2248019"/>
            <a:chOff x="793790" y="4989552"/>
            <a:chExt cx="4120753" cy="2248019"/>
          </a:xfrm>
        </p:grpSpPr>
        <p:sp>
          <p:nvSpPr>
            <p:cNvPr id="4" name="Text 1"/>
            <p:cNvSpPr/>
            <p:nvPr/>
          </p:nvSpPr>
          <p:spPr>
            <a:xfrm>
              <a:off x="793790" y="4989552"/>
              <a:ext cx="4120753" cy="748427"/>
            </a:xfrm>
            <a:prstGeom prst="rect">
              <a:avLst/>
            </a:prstGeom>
            <a:noFill/>
            <a:ln/>
          </p:spPr>
          <p:txBody>
            <a:bodyPr wrap="none" lIns="0" tIns="0" rIns="0" bIns="0" rtlCol="0" anchor="t"/>
            <a:lstStyle/>
            <a:p>
              <a:pPr marL="0" indent="0" algn="ctr">
                <a:lnSpc>
                  <a:spcPts val="5850"/>
                </a:lnSpc>
                <a:buNone/>
              </a:pPr>
              <a:r>
                <a:rPr lang="en-US" sz="5850" b="1" dirty="0">
                  <a:solidFill>
                    <a:srgbClr val="E6388F"/>
                  </a:solidFill>
                  <a:latin typeface="Times New Roman" panose="02020603050405020304" pitchFamily="18" charset="0"/>
                  <a:ea typeface="DM Sans Semi Bold" pitchFamily="34" charset="-122"/>
                  <a:cs typeface="Times New Roman" panose="02020603050405020304" pitchFamily="18" charset="0"/>
                </a:rPr>
                <a:t>90%</a:t>
              </a:r>
              <a:endParaRPr lang="en-US" sz="5850" b="1" dirty="0">
                <a:solidFill>
                  <a:srgbClr val="E6388F"/>
                </a:solidFill>
                <a:latin typeface="Times New Roman" panose="02020603050405020304" pitchFamily="18" charset="0"/>
                <a:cs typeface="Times New Roman" panose="02020603050405020304" pitchFamily="18" charset="0"/>
              </a:endParaRPr>
            </a:p>
          </p:txBody>
        </p:sp>
        <p:sp>
          <p:nvSpPr>
            <p:cNvPr id="5" name="Text 2"/>
            <p:cNvSpPr/>
            <p:nvPr/>
          </p:nvSpPr>
          <p:spPr>
            <a:xfrm>
              <a:off x="1279922" y="6021348"/>
              <a:ext cx="3148489" cy="354330"/>
            </a:xfrm>
            <a:prstGeom prst="rect">
              <a:avLst/>
            </a:prstGeom>
            <a:noFill/>
            <a:ln/>
          </p:spPr>
          <p:txBody>
            <a:bodyPr wrap="none" lIns="0" tIns="0" rIns="0" bIns="0" rtlCol="0" anchor="t"/>
            <a:lstStyle/>
            <a:p>
              <a:pPr marL="0" indent="0" algn="ctr">
                <a:lnSpc>
                  <a:spcPts val="2750"/>
                </a:lnSpc>
                <a:buNone/>
              </a:pPr>
              <a:r>
                <a:rPr lang="en-US" sz="3200" b="1" dirty="0">
                  <a:solidFill>
                    <a:srgbClr val="464646"/>
                  </a:solidFill>
                  <a:latin typeface="Times New Roman" panose="02020603050405020304" pitchFamily="18" charset="0"/>
                  <a:ea typeface="DM Sans Semi Bold" pitchFamily="34" charset="-122"/>
                  <a:cs typeface="Times New Roman" panose="02020603050405020304" pitchFamily="18" charset="0"/>
                </a:rPr>
                <a:t>Độ chính xác nhận diện</a:t>
              </a:r>
              <a:endParaRPr lang="en-US" sz="3200" b="1" dirty="0">
                <a:latin typeface="Times New Roman" panose="02020603050405020304" pitchFamily="18" charset="0"/>
                <a:cs typeface="Times New Roman" panose="02020603050405020304" pitchFamily="18" charset="0"/>
              </a:endParaRPr>
            </a:p>
          </p:txBody>
        </p:sp>
        <p:sp>
          <p:nvSpPr>
            <p:cNvPr id="6" name="Text 3"/>
            <p:cNvSpPr/>
            <p:nvPr/>
          </p:nvSpPr>
          <p:spPr>
            <a:xfrm>
              <a:off x="793790" y="6511766"/>
              <a:ext cx="4120753" cy="725805"/>
            </a:xfrm>
            <a:prstGeom prst="rect">
              <a:avLst/>
            </a:prstGeom>
            <a:noFill/>
            <a:ln/>
          </p:spPr>
          <p:txBody>
            <a:bodyPr wrap="square" lIns="0" tIns="0" rIns="0" bIns="0" rtlCol="0" anchor="t"/>
            <a:lstStyle/>
            <a:p>
              <a:pPr marL="0" indent="0" algn="ctr">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Phát hiện chính xác biển báo và vật cản thường gặp</a:t>
              </a:r>
              <a:endParaRPr lang="en-US" sz="2800" dirty="0">
                <a:latin typeface="Times New Roman" panose="02020603050405020304" pitchFamily="18"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8489A650-F836-48CE-0B85-6246A0AAA74E}"/>
              </a:ext>
            </a:extLst>
          </p:cNvPr>
          <p:cNvGrpSpPr/>
          <p:nvPr/>
        </p:nvGrpSpPr>
        <p:grpSpPr>
          <a:xfrm>
            <a:off x="5254704" y="4989552"/>
            <a:ext cx="4120872" cy="2248019"/>
            <a:chOff x="5254704" y="4989552"/>
            <a:chExt cx="4120872" cy="2248019"/>
          </a:xfrm>
        </p:grpSpPr>
        <p:sp>
          <p:nvSpPr>
            <p:cNvPr id="7" name="Text 4"/>
            <p:cNvSpPr/>
            <p:nvPr/>
          </p:nvSpPr>
          <p:spPr>
            <a:xfrm>
              <a:off x="5254704" y="4989552"/>
              <a:ext cx="4120872" cy="748427"/>
            </a:xfrm>
            <a:prstGeom prst="rect">
              <a:avLst/>
            </a:prstGeom>
            <a:noFill/>
            <a:ln/>
          </p:spPr>
          <p:txBody>
            <a:bodyPr wrap="none" lIns="0" tIns="0" rIns="0" bIns="0" rtlCol="0" anchor="t"/>
            <a:lstStyle/>
            <a:p>
              <a:pPr marL="0" indent="0" algn="ctr">
                <a:lnSpc>
                  <a:spcPts val="5850"/>
                </a:lnSpc>
                <a:buNone/>
              </a:pPr>
              <a:r>
                <a:rPr lang="en-US" sz="5850" b="1" dirty="0">
                  <a:solidFill>
                    <a:srgbClr val="E6388F"/>
                  </a:solidFill>
                  <a:latin typeface="Times New Roman" panose="02020603050405020304" pitchFamily="18" charset="0"/>
                  <a:ea typeface="DM Sans Semi Bold" pitchFamily="34" charset="-122"/>
                  <a:cs typeface="Times New Roman" panose="02020603050405020304" pitchFamily="18" charset="0"/>
                </a:rPr>
                <a:t>&lt;1s</a:t>
              </a:r>
              <a:endParaRPr lang="en-US" sz="5850" b="1" dirty="0">
                <a:solidFill>
                  <a:srgbClr val="E6388F"/>
                </a:solidFill>
                <a:latin typeface="Times New Roman" panose="02020603050405020304" pitchFamily="18" charset="0"/>
                <a:cs typeface="Times New Roman" panose="02020603050405020304" pitchFamily="18" charset="0"/>
              </a:endParaRPr>
            </a:p>
          </p:txBody>
        </p:sp>
        <p:sp>
          <p:nvSpPr>
            <p:cNvPr id="8" name="Text 5"/>
            <p:cNvSpPr/>
            <p:nvPr/>
          </p:nvSpPr>
          <p:spPr>
            <a:xfrm>
              <a:off x="5897523" y="6021348"/>
              <a:ext cx="2835235" cy="354330"/>
            </a:xfrm>
            <a:prstGeom prst="rect">
              <a:avLst/>
            </a:prstGeom>
            <a:noFill/>
            <a:ln/>
          </p:spPr>
          <p:txBody>
            <a:bodyPr wrap="none" lIns="0" tIns="0" rIns="0" bIns="0" rtlCol="0" anchor="t"/>
            <a:lstStyle/>
            <a:p>
              <a:pPr marL="0" indent="0" algn="ctr">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Thời</a:t>
              </a:r>
              <a:r>
                <a:rPr lang="en-US" sz="2200" dirty="0">
                  <a:solidFill>
                    <a:srgbClr val="464646"/>
                  </a:solidFill>
                  <a:latin typeface="DM Sans Semi Bold" pitchFamily="34" charset="0"/>
                  <a:ea typeface="DM Sans Semi Bold" pitchFamily="34" charset="-122"/>
                  <a:cs typeface="DM Sans Semi Bold" pitchFamily="34" charset="-120"/>
                </a:rPr>
                <a:t> </a:t>
              </a:r>
              <a:r>
                <a:rPr lang="en-US" sz="3200" b="1" dirty="0">
                  <a:solidFill>
                    <a:srgbClr val="464646"/>
                  </a:solidFill>
                  <a:latin typeface="Times New Roman" panose="02020603050405020304" pitchFamily="18" charset="0"/>
                  <a:cs typeface="Times New Roman" panose="02020603050405020304" pitchFamily="18" charset="0"/>
                </a:rPr>
                <a:t>gian phản hồi</a:t>
              </a:r>
            </a:p>
          </p:txBody>
        </p:sp>
        <p:sp>
          <p:nvSpPr>
            <p:cNvPr id="9" name="Text 6"/>
            <p:cNvSpPr/>
            <p:nvPr/>
          </p:nvSpPr>
          <p:spPr>
            <a:xfrm>
              <a:off x="5254704" y="6511766"/>
              <a:ext cx="4120872" cy="725805"/>
            </a:xfrm>
            <a:prstGeom prst="rect">
              <a:avLst/>
            </a:prstGeom>
            <a:noFill/>
            <a:ln/>
          </p:spPr>
          <p:txBody>
            <a:bodyPr wrap="square" lIns="0" tIns="0" rIns="0" bIns="0" rtlCol="0" anchor="t"/>
            <a:lstStyle/>
            <a:p>
              <a:pPr marL="0" indent="0" algn="ctr">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Cảnh báo thời gian thực với độ trễ dưới 1 giây</a:t>
              </a:r>
            </a:p>
          </p:txBody>
        </p:sp>
      </p:grpSp>
      <p:grpSp>
        <p:nvGrpSpPr>
          <p:cNvPr id="15" name="Group 14">
            <a:extLst>
              <a:ext uri="{FF2B5EF4-FFF2-40B4-BE49-F238E27FC236}">
                <a16:creationId xmlns:a16="http://schemas.microsoft.com/office/drawing/2014/main" id="{EB6F17F4-C8E8-8230-0DF8-BB0B0AA5B0DA}"/>
              </a:ext>
            </a:extLst>
          </p:cNvPr>
          <p:cNvGrpSpPr/>
          <p:nvPr/>
        </p:nvGrpSpPr>
        <p:grpSpPr>
          <a:xfrm>
            <a:off x="9715738" y="4989552"/>
            <a:ext cx="4120753" cy="2248019"/>
            <a:chOff x="9715738" y="4989552"/>
            <a:chExt cx="4120753" cy="2248019"/>
          </a:xfrm>
        </p:grpSpPr>
        <p:sp>
          <p:nvSpPr>
            <p:cNvPr id="10" name="Text 7"/>
            <p:cNvSpPr/>
            <p:nvPr/>
          </p:nvSpPr>
          <p:spPr>
            <a:xfrm>
              <a:off x="9715738" y="4989552"/>
              <a:ext cx="4120753" cy="748427"/>
            </a:xfrm>
            <a:prstGeom prst="rect">
              <a:avLst/>
            </a:prstGeom>
            <a:noFill/>
            <a:ln/>
          </p:spPr>
          <p:txBody>
            <a:bodyPr wrap="none" lIns="0" tIns="0" rIns="0" bIns="0" rtlCol="0" anchor="t"/>
            <a:lstStyle/>
            <a:p>
              <a:pPr marL="0" indent="0" algn="ctr">
                <a:lnSpc>
                  <a:spcPts val="5850"/>
                </a:lnSpc>
                <a:buNone/>
              </a:pPr>
              <a:r>
                <a:rPr lang="en-US" sz="5850" b="1" dirty="0">
                  <a:solidFill>
                    <a:srgbClr val="E6388F"/>
                  </a:solidFill>
                  <a:latin typeface="Times New Roman" panose="02020603050405020304" pitchFamily="18" charset="0"/>
                  <a:ea typeface="DM Sans Semi Bold" pitchFamily="34" charset="-122"/>
                  <a:cs typeface="Times New Roman" panose="02020603050405020304" pitchFamily="18" charset="0"/>
                </a:rPr>
                <a:t>24/7</a:t>
              </a:r>
              <a:endParaRPr lang="en-US" sz="5850" b="1" dirty="0">
                <a:solidFill>
                  <a:srgbClr val="E6388F"/>
                </a:solidFill>
                <a:latin typeface="Times New Roman" panose="02020603050405020304" pitchFamily="18" charset="0"/>
                <a:cs typeface="Times New Roman" panose="02020603050405020304" pitchFamily="18" charset="0"/>
              </a:endParaRPr>
            </a:p>
          </p:txBody>
        </p:sp>
        <p:sp>
          <p:nvSpPr>
            <p:cNvPr id="11" name="Text 8"/>
            <p:cNvSpPr/>
            <p:nvPr/>
          </p:nvSpPr>
          <p:spPr>
            <a:xfrm>
              <a:off x="10358438" y="6021348"/>
              <a:ext cx="2835235" cy="354330"/>
            </a:xfrm>
            <a:prstGeom prst="rect">
              <a:avLst/>
            </a:prstGeom>
            <a:noFill/>
            <a:ln/>
          </p:spPr>
          <p:txBody>
            <a:bodyPr wrap="none" lIns="0" tIns="0" rIns="0" bIns="0" rtlCol="0" anchor="t"/>
            <a:lstStyle/>
            <a:p>
              <a:pPr marL="0" indent="0" algn="ctr">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Hoạt động liên tục</a:t>
              </a:r>
            </a:p>
          </p:txBody>
        </p:sp>
        <p:sp>
          <p:nvSpPr>
            <p:cNvPr id="12" name="Text 9"/>
            <p:cNvSpPr/>
            <p:nvPr/>
          </p:nvSpPr>
          <p:spPr>
            <a:xfrm>
              <a:off x="9715738" y="6511766"/>
              <a:ext cx="4120753" cy="725805"/>
            </a:xfrm>
            <a:prstGeom prst="rect">
              <a:avLst/>
            </a:prstGeom>
            <a:noFill/>
            <a:ln/>
          </p:spPr>
          <p:txBody>
            <a:bodyPr wrap="square" lIns="0" tIns="0" rIns="0" bIns="0" rtlCol="0" anchor="t"/>
            <a:lstStyle/>
            <a:p>
              <a:pPr algn="ctr">
                <a:lnSpc>
                  <a:spcPts val="2850"/>
                </a:lnSpc>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Hiệu quả trong mọi điều kiện môi trường và thời tiết</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03033"/>
            <a:ext cx="6938486" cy="708779"/>
          </a:xfrm>
          <a:prstGeom prst="rect">
            <a:avLst/>
          </a:prstGeom>
          <a:noFill/>
          <a:ln/>
        </p:spPr>
        <p:txBody>
          <a:bodyPr wrap="none" lIns="0" tIns="0" rIns="0" bIns="0" rtlCol="0" anchor="t"/>
          <a:lstStyle/>
          <a:p>
            <a:pPr marL="0" indent="0">
              <a:lnSpc>
                <a:spcPts val="5550"/>
              </a:lnSpc>
              <a:buNone/>
            </a:pPr>
            <a:r>
              <a:rPr lang="en-US" sz="4800" b="1" dirty="0">
                <a:solidFill>
                  <a:schemeClr val="accent5">
                    <a:lumMod val="75000"/>
                  </a:schemeClr>
                </a:solidFill>
                <a:latin typeface="Times New Roman" panose="02020603050405020304" pitchFamily="18" charset="0"/>
                <a:cs typeface="Times New Roman" panose="02020603050405020304" pitchFamily="18" charset="0"/>
              </a:rPr>
              <a:t>Tương Lai của VisionWalk</a:t>
            </a:r>
          </a:p>
        </p:txBody>
      </p:sp>
      <p:sp>
        <p:nvSpPr>
          <p:cNvPr id="4" name="Shape 1"/>
          <p:cNvSpPr/>
          <p:nvPr/>
        </p:nvSpPr>
        <p:spPr>
          <a:xfrm>
            <a:off x="1118711" y="2451973"/>
            <a:ext cx="30480" cy="4374475"/>
          </a:xfrm>
          <a:prstGeom prst="roundRect">
            <a:avLst>
              <a:gd name="adj" fmla="val 111628"/>
            </a:avLst>
          </a:prstGeom>
          <a:solidFill>
            <a:srgbClr val="D8D4D4"/>
          </a:solidFill>
          <a:ln/>
        </p:spPr>
        <p:txBody>
          <a:bodyPr/>
          <a:lstStyle/>
          <a:p>
            <a:endParaRPr lang="en-US"/>
          </a:p>
        </p:txBody>
      </p:sp>
      <p:sp>
        <p:nvSpPr>
          <p:cNvPr id="5" name="Shape 2"/>
          <p:cNvSpPr/>
          <p:nvPr/>
        </p:nvSpPr>
        <p:spPr>
          <a:xfrm>
            <a:off x="1358622" y="2947035"/>
            <a:ext cx="793790" cy="30480"/>
          </a:xfrm>
          <a:prstGeom prst="roundRect">
            <a:avLst>
              <a:gd name="adj" fmla="val 111628"/>
            </a:avLst>
          </a:prstGeom>
          <a:solidFill>
            <a:srgbClr val="D8D4D4"/>
          </a:solidFill>
          <a:ln/>
        </p:spPr>
        <p:txBody>
          <a:bodyPr/>
          <a:lstStyle/>
          <a:p>
            <a:endParaRPr lang="en-US"/>
          </a:p>
        </p:txBody>
      </p:sp>
      <p:sp>
        <p:nvSpPr>
          <p:cNvPr id="6" name="Shape 3"/>
          <p:cNvSpPr/>
          <p:nvPr/>
        </p:nvSpPr>
        <p:spPr>
          <a:xfrm>
            <a:off x="878800" y="2707124"/>
            <a:ext cx="510302" cy="510302"/>
          </a:xfrm>
          <a:prstGeom prst="roundRect">
            <a:avLst>
              <a:gd name="adj" fmla="val 6667"/>
            </a:avLst>
          </a:prstGeom>
          <a:solidFill>
            <a:srgbClr val="F2EEEE"/>
          </a:solidFill>
          <a:ln/>
        </p:spPr>
        <p:txBody>
          <a:bodyPr/>
          <a:lstStyle/>
          <a:p>
            <a:endParaRPr lang="en-US"/>
          </a:p>
        </p:txBody>
      </p:sp>
      <p:sp>
        <p:nvSpPr>
          <p:cNvPr id="7" name="Text 4"/>
          <p:cNvSpPr/>
          <p:nvPr/>
        </p:nvSpPr>
        <p:spPr>
          <a:xfrm>
            <a:off x="1074658" y="2792135"/>
            <a:ext cx="118467"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1</a:t>
            </a:r>
            <a:endParaRPr lang="en-US" sz="2650" dirty="0"/>
          </a:p>
        </p:txBody>
      </p:sp>
      <p:grpSp>
        <p:nvGrpSpPr>
          <p:cNvPr id="20" name="Group 19">
            <a:extLst>
              <a:ext uri="{FF2B5EF4-FFF2-40B4-BE49-F238E27FC236}">
                <a16:creationId xmlns:a16="http://schemas.microsoft.com/office/drawing/2014/main" id="{763B9130-6490-CF67-0650-10DA3AB26D27}"/>
              </a:ext>
            </a:extLst>
          </p:cNvPr>
          <p:cNvGrpSpPr/>
          <p:nvPr/>
        </p:nvGrpSpPr>
        <p:grpSpPr>
          <a:xfrm>
            <a:off x="2381488" y="2678787"/>
            <a:ext cx="5968722" cy="853322"/>
            <a:chOff x="2381488" y="2678787"/>
            <a:chExt cx="5968722" cy="853322"/>
          </a:xfrm>
        </p:grpSpPr>
        <p:sp>
          <p:nvSpPr>
            <p:cNvPr id="8" name="Text 5"/>
            <p:cNvSpPr/>
            <p:nvPr/>
          </p:nvSpPr>
          <p:spPr>
            <a:xfrm>
              <a:off x="2381488" y="2678787"/>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464646"/>
                  </a:solidFill>
                  <a:latin typeface="Times New Roman" panose="02020603050405020304" pitchFamily="18" charset="0"/>
                  <a:ea typeface="DM Sans Semi Bold" pitchFamily="34" charset="-122"/>
                  <a:cs typeface="Times New Roman" panose="02020603050405020304" pitchFamily="18" charset="0"/>
                </a:rPr>
                <a:t>Phát triển tính năng</a:t>
              </a:r>
              <a:endParaRPr lang="en-US" sz="3200" b="1" dirty="0">
                <a:latin typeface="Times New Roman" panose="02020603050405020304" pitchFamily="18" charset="0"/>
                <a:cs typeface="Times New Roman" panose="02020603050405020304" pitchFamily="18" charset="0"/>
              </a:endParaRPr>
            </a:p>
          </p:txBody>
        </p:sp>
        <p:sp>
          <p:nvSpPr>
            <p:cNvPr id="9" name="Text 6"/>
            <p:cNvSpPr/>
            <p:nvPr/>
          </p:nvSpPr>
          <p:spPr>
            <a:xfrm>
              <a:off x="2381488" y="3169206"/>
              <a:ext cx="5968722" cy="362903"/>
            </a:xfrm>
            <a:prstGeom prst="rect">
              <a:avLst/>
            </a:prstGeom>
            <a:noFill/>
            <a:ln/>
          </p:spPr>
          <p:txBody>
            <a:bodyPr wrap="none" lIns="0" tIns="0" rIns="0" bIns="0" rtlCol="0" anchor="t"/>
            <a:lstStyle/>
            <a:p>
              <a:pPr marL="0" indent="0" algn="l">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Tích hợp thêm công nghệ AR và cảm </a:t>
              </a:r>
              <a:r>
                <a:rPr lang="en-US" sz="2800" dirty="0" err="1">
                  <a:solidFill>
                    <a:srgbClr val="464646"/>
                  </a:solidFill>
                  <a:latin typeface="Times New Roman" panose="02020603050405020304" pitchFamily="18" charset="0"/>
                  <a:ea typeface="Inter Medium" pitchFamily="34" charset="-122"/>
                  <a:cs typeface="Times New Roman" panose="02020603050405020304" pitchFamily="18" charset="0"/>
                </a:rPr>
                <a:t>biến</a:t>
              </a: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 </a:t>
              </a:r>
              <a:endParaRPr lang="vi-VN" sz="2800" dirty="0">
                <a:solidFill>
                  <a:srgbClr val="464646"/>
                </a:solidFill>
                <a:latin typeface="Times New Roman" panose="02020603050405020304" pitchFamily="18" charset="0"/>
                <a:ea typeface="Inter Medium" pitchFamily="34" charset="-122"/>
                <a:cs typeface="Times New Roman" panose="02020603050405020304" pitchFamily="18" charset="0"/>
              </a:endParaRPr>
            </a:p>
            <a:p>
              <a:pPr marL="0" indent="0" algn="l">
                <a:lnSpc>
                  <a:spcPts val="2850"/>
                </a:lnSpc>
                <a:buNone/>
              </a:pPr>
              <a:r>
                <a:rPr lang="en-US" sz="2800" dirty="0" err="1">
                  <a:solidFill>
                    <a:srgbClr val="464646"/>
                  </a:solidFill>
                  <a:latin typeface="Times New Roman" panose="02020603050405020304" pitchFamily="18" charset="0"/>
                  <a:ea typeface="Inter Medium" pitchFamily="34" charset="-122"/>
                  <a:cs typeface="Times New Roman" panose="02020603050405020304" pitchFamily="18" charset="0"/>
                </a:rPr>
                <a:t>tiên</a:t>
              </a: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 tiến</a:t>
              </a:r>
              <a:endParaRPr lang="en-US" sz="2800" dirty="0">
                <a:latin typeface="Times New Roman" panose="02020603050405020304" pitchFamily="18" charset="0"/>
                <a:cs typeface="Times New Roman" panose="02020603050405020304" pitchFamily="18" charset="0"/>
              </a:endParaRPr>
            </a:p>
          </p:txBody>
        </p:sp>
      </p:grpSp>
      <p:sp>
        <p:nvSpPr>
          <p:cNvPr id="10" name="Shape 7"/>
          <p:cNvSpPr/>
          <p:nvPr/>
        </p:nvSpPr>
        <p:spPr>
          <a:xfrm>
            <a:off x="1358622" y="4480798"/>
            <a:ext cx="793790" cy="30480"/>
          </a:xfrm>
          <a:prstGeom prst="roundRect">
            <a:avLst>
              <a:gd name="adj" fmla="val 111628"/>
            </a:avLst>
          </a:prstGeom>
          <a:solidFill>
            <a:srgbClr val="D8D4D4"/>
          </a:solidFill>
          <a:ln/>
        </p:spPr>
        <p:txBody>
          <a:bodyPr/>
          <a:lstStyle/>
          <a:p>
            <a:endParaRPr lang="en-US"/>
          </a:p>
        </p:txBody>
      </p:sp>
      <p:sp>
        <p:nvSpPr>
          <p:cNvPr id="11" name="Shape 8"/>
          <p:cNvSpPr/>
          <p:nvPr/>
        </p:nvSpPr>
        <p:spPr>
          <a:xfrm>
            <a:off x="878800" y="4240887"/>
            <a:ext cx="510302" cy="510302"/>
          </a:xfrm>
          <a:prstGeom prst="roundRect">
            <a:avLst>
              <a:gd name="adj" fmla="val 6667"/>
            </a:avLst>
          </a:prstGeom>
          <a:solidFill>
            <a:srgbClr val="F2EEEE"/>
          </a:solidFill>
          <a:ln/>
        </p:spPr>
        <p:txBody>
          <a:bodyPr/>
          <a:lstStyle/>
          <a:p>
            <a:endParaRPr lang="en-US"/>
          </a:p>
        </p:txBody>
      </p:sp>
      <p:sp>
        <p:nvSpPr>
          <p:cNvPr id="12" name="Text 9"/>
          <p:cNvSpPr/>
          <p:nvPr/>
        </p:nvSpPr>
        <p:spPr>
          <a:xfrm>
            <a:off x="1035725" y="4325898"/>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2</a:t>
            </a:r>
            <a:endParaRPr lang="en-US" sz="2650" dirty="0"/>
          </a:p>
        </p:txBody>
      </p:sp>
      <p:grpSp>
        <p:nvGrpSpPr>
          <p:cNvPr id="21" name="Group 20">
            <a:extLst>
              <a:ext uri="{FF2B5EF4-FFF2-40B4-BE49-F238E27FC236}">
                <a16:creationId xmlns:a16="http://schemas.microsoft.com/office/drawing/2014/main" id="{56B5E406-E05E-4222-4FA4-C35986DD26FB}"/>
              </a:ext>
            </a:extLst>
          </p:cNvPr>
          <p:cNvGrpSpPr/>
          <p:nvPr/>
        </p:nvGrpSpPr>
        <p:grpSpPr>
          <a:xfrm>
            <a:off x="2381488" y="4212550"/>
            <a:ext cx="5968722" cy="853322"/>
            <a:chOff x="2381488" y="4212550"/>
            <a:chExt cx="5968722" cy="853322"/>
          </a:xfrm>
        </p:grpSpPr>
        <p:sp>
          <p:nvSpPr>
            <p:cNvPr id="13" name="Text 10"/>
            <p:cNvSpPr/>
            <p:nvPr/>
          </p:nvSpPr>
          <p:spPr>
            <a:xfrm>
              <a:off x="2381488" y="4212550"/>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Mở rộng hỗ trợ</a:t>
              </a:r>
            </a:p>
          </p:txBody>
        </p:sp>
        <p:sp>
          <p:nvSpPr>
            <p:cNvPr id="14" name="Text 11"/>
            <p:cNvSpPr/>
            <p:nvPr/>
          </p:nvSpPr>
          <p:spPr>
            <a:xfrm>
              <a:off x="2381488" y="4702969"/>
              <a:ext cx="5968722" cy="362903"/>
            </a:xfrm>
            <a:prstGeom prst="rect">
              <a:avLst/>
            </a:prstGeom>
            <a:noFill/>
            <a:ln/>
          </p:spPr>
          <p:txBody>
            <a:bodyPr wrap="none" lIns="0" tIns="0" rIns="0" bIns="0" rtlCol="0" anchor="t"/>
            <a:lstStyle/>
            <a:p>
              <a:pPr marL="0" indent="0" algn="l">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Phát</a:t>
              </a:r>
              <a:r>
                <a:rPr lang="en-US" sz="1750" dirty="0">
                  <a:solidFill>
                    <a:srgbClr val="464646"/>
                  </a:solidFill>
                  <a:latin typeface="Inter Medium" pitchFamily="34" charset="0"/>
                  <a:ea typeface="Inter Medium" pitchFamily="34" charset="-122"/>
                  <a:cs typeface="Inter Medium" pitchFamily="34" charset="-120"/>
                </a:rPr>
                <a:t> </a:t>
              </a: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triển cho nhiều ngôn ngữ và khu </a:t>
              </a:r>
              <a:r>
                <a:rPr lang="en-US" sz="2800" dirty="0" err="1">
                  <a:solidFill>
                    <a:srgbClr val="464646"/>
                  </a:solidFill>
                  <a:latin typeface="Times New Roman" panose="02020603050405020304" pitchFamily="18" charset="0"/>
                  <a:ea typeface="Inter Medium" pitchFamily="34" charset="-122"/>
                  <a:cs typeface="Times New Roman" panose="02020603050405020304" pitchFamily="18" charset="0"/>
                </a:rPr>
                <a:t>vực</a:t>
              </a: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 </a:t>
              </a:r>
              <a:endParaRPr lang="vi-VN" sz="2800" dirty="0">
                <a:solidFill>
                  <a:srgbClr val="464646"/>
                </a:solidFill>
                <a:latin typeface="Times New Roman" panose="02020603050405020304" pitchFamily="18" charset="0"/>
                <a:ea typeface="Inter Medium" pitchFamily="34" charset="-122"/>
                <a:cs typeface="Times New Roman" panose="02020603050405020304" pitchFamily="18" charset="0"/>
              </a:endParaRPr>
            </a:p>
            <a:p>
              <a:pPr marL="0" indent="0" algn="l">
                <a:lnSpc>
                  <a:spcPts val="2850"/>
                </a:lnSpc>
                <a:buNone/>
              </a:pPr>
              <a:r>
                <a:rPr lang="en-US" sz="2800" dirty="0" err="1">
                  <a:solidFill>
                    <a:srgbClr val="464646"/>
                  </a:solidFill>
                  <a:latin typeface="Times New Roman" panose="02020603050405020304" pitchFamily="18" charset="0"/>
                  <a:ea typeface="Inter Medium" pitchFamily="34" charset="-122"/>
                  <a:cs typeface="Times New Roman" panose="02020603050405020304" pitchFamily="18" charset="0"/>
                </a:rPr>
                <a:t>địa</a:t>
              </a: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 lý</a:t>
              </a:r>
            </a:p>
          </p:txBody>
        </p:sp>
      </p:grpSp>
      <p:sp>
        <p:nvSpPr>
          <p:cNvPr id="15" name="Shape 12"/>
          <p:cNvSpPr/>
          <p:nvPr/>
        </p:nvSpPr>
        <p:spPr>
          <a:xfrm>
            <a:off x="1358622" y="6014561"/>
            <a:ext cx="793790" cy="30480"/>
          </a:xfrm>
          <a:prstGeom prst="roundRect">
            <a:avLst>
              <a:gd name="adj" fmla="val 111628"/>
            </a:avLst>
          </a:prstGeom>
          <a:solidFill>
            <a:srgbClr val="D8D4D4"/>
          </a:solidFill>
          <a:ln/>
        </p:spPr>
        <p:txBody>
          <a:bodyPr/>
          <a:lstStyle/>
          <a:p>
            <a:endParaRPr lang="en-US"/>
          </a:p>
        </p:txBody>
      </p:sp>
      <p:sp>
        <p:nvSpPr>
          <p:cNvPr id="16" name="Shape 13"/>
          <p:cNvSpPr/>
          <p:nvPr/>
        </p:nvSpPr>
        <p:spPr>
          <a:xfrm>
            <a:off x="878800" y="5774650"/>
            <a:ext cx="510302" cy="510302"/>
          </a:xfrm>
          <a:prstGeom prst="roundRect">
            <a:avLst>
              <a:gd name="adj" fmla="val 6667"/>
            </a:avLst>
          </a:prstGeom>
          <a:solidFill>
            <a:srgbClr val="F2EEEE"/>
          </a:solidFill>
          <a:ln/>
        </p:spPr>
        <p:txBody>
          <a:bodyPr/>
          <a:lstStyle/>
          <a:p>
            <a:endParaRPr lang="en-US"/>
          </a:p>
        </p:txBody>
      </p:sp>
      <p:sp>
        <p:nvSpPr>
          <p:cNvPr id="17" name="Text 14"/>
          <p:cNvSpPr/>
          <p:nvPr/>
        </p:nvSpPr>
        <p:spPr>
          <a:xfrm>
            <a:off x="1032034" y="5859661"/>
            <a:ext cx="203835"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3</a:t>
            </a:r>
            <a:endParaRPr lang="en-US" sz="2650" dirty="0"/>
          </a:p>
        </p:txBody>
      </p:sp>
      <p:grpSp>
        <p:nvGrpSpPr>
          <p:cNvPr id="22" name="Group 21">
            <a:extLst>
              <a:ext uri="{FF2B5EF4-FFF2-40B4-BE49-F238E27FC236}">
                <a16:creationId xmlns:a16="http://schemas.microsoft.com/office/drawing/2014/main" id="{891BC3C0-7EFE-4EFE-6867-58DFDA12097A}"/>
              </a:ext>
            </a:extLst>
          </p:cNvPr>
          <p:cNvGrpSpPr/>
          <p:nvPr/>
        </p:nvGrpSpPr>
        <p:grpSpPr>
          <a:xfrm>
            <a:off x="2381488" y="5746313"/>
            <a:ext cx="5968722" cy="853322"/>
            <a:chOff x="2381488" y="5746313"/>
            <a:chExt cx="5968722" cy="853322"/>
          </a:xfrm>
        </p:grpSpPr>
        <p:sp>
          <p:nvSpPr>
            <p:cNvPr id="18" name="Text 15"/>
            <p:cNvSpPr/>
            <p:nvPr/>
          </p:nvSpPr>
          <p:spPr>
            <a:xfrm>
              <a:off x="2381488" y="5746313"/>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Hợp</a:t>
              </a:r>
              <a:r>
                <a:rPr lang="en-US" sz="2200" dirty="0">
                  <a:solidFill>
                    <a:srgbClr val="464646"/>
                  </a:solidFill>
                  <a:latin typeface="DM Sans Semi Bold" pitchFamily="34" charset="0"/>
                  <a:ea typeface="DM Sans Semi Bold" pitchFamily="34" charset="-122"/>
                  <a:cs typeface="DM Sans Semi Bold" pitchFamily="34" charset="-120"/>
                </a:rPr>
                <a:t> </a:t>
              </a:r>
              <a:r>
                <a:rPr lang="en-US" sz="3200" b="1" dirty="0">
                  <a:solidFill>
                    <a:srgbClr val="464646"/>
                  </a:solidFill>
                  <a:latin typeface="Times New Roman" panose="02020603050405020304" pitchFamily="18" charset="0"/>
                  <a:cs typeface="Times New Roman" panose="02020603050405020304" pitchFamily="18" charset="0"/>
                </a:rPr>
                <a:t>tác nghiên cứu</a:t>
              </a:r>
            </a:p>
          </p:txBody>
        </p:sp>
        <p:sp>
          <p:nvSpPr>
            <p:cNvPr id="19" name="Text 16"/>
            <p:cNvSpPr/>
            <p:nvPr/>
          </p:nvSpPr>
          <p:spPr>
            <a:xfrm>
              <a:off x="2381488" y="6236732"/>
              <a:ext cx="5968722" cy="362903"/>
            </a:xfrm>
            <a:prstGeom prst="rect">
              <a:avLst/>
            </a:prstGeom>
            <a:noFill/>
            <a:ln/>
          </p:spPr>
          <p:txBody>
            <a:bodyPr wrap="none" lIns="0" tIns="0" rIns="0" bIns="0" rtlCol="0" anchor="t"/>
            <a:lstStyle/>
            <a:p>
              <a:pPr marL="0" indent="0" algn="l">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Cộng tác với các tổ chức hỗ trợ người </a:t>
              </a:r>
              <a:r>
                <a:rPr lang="en-US" sz="2800" dirty="0" err="1">
                  <a:solidFill>
                    <a:srgbClr val="464646"/>
                  </a:solidFill>
                  <a:latin typeface="Times New Roman" panose="02020603050405020304" pitchFamily="18" charset="0"/>
                  <a:ea typeface="Inter Medium" pitchFamily="34" charset="-122"/>
                  <a:cs typeface="Times New Roman" panose="02020603050405020304" pitchFamily="18" charset="0"/>
                </a:rPr>
                <a:t>khiếm</a:t>
              </a: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 </a:t>
              </a:r>
              <a:endParaRPr lang="vi-VN" sz="2800" dirty="0">
                <a:solidFill>
                  <a:srgbClr val="464646"/>
                </a:solidFill>
                <a:latin typeface="Times New Roman" panose="02020603050405020304" pitchFamily="18" charset="0"/>
                <a:ea typeface="Inter Medium" pitchFamily="34" charset="-122"/>
                <a:cs typeface="Times New Roman" panose="02020603050405020304" pitchFamily="18" charset="0"/>
              </a:endParaRPr>
            </a:p>
            <a:p>
              <a:pPr marL="0" indent="0" algn="l">
                <a:lnSpc>
                  <a:spcPts val="2850"/>
                </a:lnSpc>
                <a:buNone/>
              </a:pPr>
              <a:r>
                <a:rPr lang="en-US" sz="2800" dirty="0" err="1">
                  <a:solidFill>
                    <a:srgbClr val="464646"/>
                  </a:solidFill>
                  <a:latin typeface="Times New Roman" panose="02020603050405020304" pitchFamily="18" charset="0"/>
                  <a:ea typeface="Inter Medium" pitchFamily="34" charset="-122"/>
                  <a:cs typeface="Times New Roman" panose="02020603050405020304" pitchFamily="18" charset="0"/>
                </a:rPr>
                <a:t>thị</a:t>
              </a:r>
              <a:endParaRPr lang="en-US" sz="2800" dirty="0">
                <a:solidFill>
                  <a:srgbClr val="464646"/>
                </a:solidFill>
                <a:latin typeface="Times New Roman" panose="02020603050405020304" pitchFamily="18" charset="0"/>
                <a:ea typeface="Inter Medium"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85832" y="3748199"/>
            <a:ext cx="11129745" cy="820738"/>
          </a:xfrm>
          <a:prstGeom prst="rect">
            <a:avLst/>
          </a:prstGeom>
        </p:spPr>
        <p:txBody>
          <a:bodyPr lIns="0" tIns="0" rIns="0" bIns="0" rtlCol="0" anchor="t">
            <a:spAutoFit/>
          </a:bodyPr>
          <a:lstStyle/>
          <a:p>
            <a:pPr algn="ctr">
              <a:lnSpc>
                <a:spcPts val="6401"/>
              </a:lnSpc>
            </a:pPr>
            <a:r>
              <a:rPr lang="en-US" sz="6401" b="1" dirty="0">
                <a:solidFill>
                  <a:srgbClr val="227C9D"/>
                </a:solidFill>
                <a:latin typeface="Times New Roman" panose="02020603050405020304" pitchFamily="18" charset="0"/>
                <a:ea typeface="Kollektif Bold"/>
                <a:cs typeface="Times New Roman" panose="02020603050405020304" pitchFamily="18" charset="0"/>
                <a:sym typeface="Kollektif Bold"/>
              </a:rPr>
              <a:t>CẢM ƠN ĐÃ LẮNG NGHE</a:t>
            </a:r>
          </a:p>
        </p:txBody>
      </p:sp>
      <p:grpSp>
        <p:nvGrpSpPr>
          <p:cNvPr id="47" name="Group 46">
            <a:extLst>
              <a:ext uri="{FF2B5EF4-FFF2-40B4-BE49-F238E27FC236}">
                <a16:creationId xmlns:a16="http://schemas.microsoft.com/office/drawing/2014/main" id="{8A000E78-CC0B-EE9B-46C5-37D4D15DA3D9}"/>
              </a:ext>
            </a:extLst>
          </p:cNvPr>
          <p:cNvGrpSpPr/>
          <p:nvPr/>
        </p:nvGrpSpPr>
        <p:grpSpPr>
          <a:xfrm>
            <a:off x="10216565" y="-44087"/>
            <a:ext cx="4413835" cy="2601142"/>
            <a:chOff x="10216565" y="-44087"/>
            <a:chExt cx="4413835" cy="2601142"/>
          </a:xfrm>
        </p:grpSpPr>
        <p:sp>
          <p:nvSpPr>
            <p:cNvPr id="3" name="Freeform 3"/>
            <p:cNvSpPr/>
            <p:nvPr/>
          </p:nvSpPr>
          <p:spPr>
            <a:xfrm>
              <a:off x="13763353" y="-44087"/>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440"/>
            </a:p>
          </p:txBody>
        </p:sp>
        <p:sp>
          <p:nvSpPr>
            <p:cNvPr id="4" name="Freeform 4"/>
            <p:cNvSpPr/>
            <p:nvPr/>
          </p:nvSpPr>
          <p:spPr>
            <a:xfrm>
              <a:off x="13763353" y="822961"/>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440"/>
            </a:p>
          </p:txBody>
        </p:sp>
        <p:sp>
          <p:nvSpPr>
            <p:cNvPr id="5" name="Freeform 5"/>
            <p:cNvSpPr/>
            <p:nvPr/>
          </p:nvSpPr>
          <p:spPr>
            <a:xfrm rot="5400000" flipH="1" flipV="1">
              <a:off x="13763353" y="1690008"/>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440"/>
            </a:p>
          </p:txBody>
        </p:sp>
        <p:sp>
          <p:nvSpPr>
            <p:cNvPr id="6" name="Freeform 6"/>
            <p:cNvSpPr/>
            <p:nvPr/>
          </p:nvSpPr>
          <p:spPr>
            <a:xfrm>
              <a:off x="12896306" y="-44087"/>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440"/>
            </a:p>
          </p:txBody>
        </p:sp>
        <p:sp>
          <p:nvSpPr>
            <p:cNvPr id="7" name="Freeform 7"/>
            <p:cNvSpPr/>
            <p:nvPr/>
          </p:nvSpPr>
          <p:spPr>
            <a:xfrm rot="5400000">
              <a:off x="12029259" y="822961"/>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440"/>
            </a:p>
          </p:txBody>
        </p:sp>
        <p:sp>
          <p:nvSpPr>
            <p:cNvPr id="8" name="Freeform 8"/>
            <p:cNvSpPr/>
            <p:nvPr/>
          </p:nvSpPr>
          <p:spPr>
            <a:xfrm rot="-10800000">
              <a:off x="12896306" y="1690008"/>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440"/>
            </a:p>
          </p:txBody>
        </p:sp>
        <p:sp>
          <p:nvSpPr>
            <p:cNvPr id="9" name="Freeform 9"/>
            <p:cNvSpPr/>
            <p:nvPr/>
          </p:nvSpPr>
          <p:spPr>
            <a:xfrm rot="-10800000" flipH="1" flipV="1">
              <a:off x="12029259" y="1690008"/>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440"/>
            </a:p>
          </p:txBody>
        </p:sp>
        <p:sp>
          <p:nvSpPr>
            <p:cNvPr id="10" name="Freeform 10"/>
            <p:cNvSpPr/>
            <p:nvPr/>
          </p:nvSpPr>
          <p:spPr>
            <a:xfrm rot="5400000" flipH="1" flipV="1">
              <a:off x="10216565" y="-44087"/>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440"/>
            </a:p>
          </p:txBody>
        </p:sp>
        <p:sp>
          <p:nvSpPr>
            <p:cNvPr id="11" name="Freeform 11"/>
            <p:cNvSpPr/>
            <p:nvPr/>
          </p:nvSpPr>
          <p:spPr>
            <a:xfrm rot="-10800000" flipH="1" flipV="1">
              <a:off x="10216565" y="822961"/>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440"/>
            </a:p>
          </p:txBody>
        </p:sp>
      </p:grpSp>
      <p:grpSp>
        <p:nvGrpSpPr>
          <p:cNvPr id="46" name="Group 45">
            <a:extLst>
              <a:ext uri="{FF2B5EF4-FFF2-40B4-BE49-F238E27FC236}">
                <a16:creationId xmlns:a16="http://schemas.microsoft.com/office/drawing/2014/main" id="{F87F49F7-C2A1-D50C-BC54-108D334536EB}"/>
              </a:ext>
            </a:extLst>
          </p:cNvPr>
          <p:cNvGrpSpPr/>
          <p:nvPr/>
        </p:nvGrpSpPr>
        <p:grpSpPr>
          <a:xfrm>
            <a:off x="1" y="5635325"/>
            <a:ext cx="4391494" cy="2646861"/>
            <a:chOff x="1" y="5635325"/>
            <a:chExt cx="4391494" cy="2646861"/>
          </a:xfrm>
        </p:grpSpPr>
        <p:sp>
          <p:nvSpPr>
            <p:cNvPr id="12" name="Freeform 12"/>
            <p:cNvSpPr/>
            <p:nvPr/>
          </p:nvSpPr>
          <p:spPr>
            <a:xfrm rot="-10800000">
              <a:off x="7621" y="5635325"/>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440"/>
            </a:p>
          </p:txBody>
        </p:sp>
        <p:sp>
          <p:nvSpPr>
            <p:cNvPr id="13" name="Freeform 13"/>
            <p:cNvSpPr/>
            <p:nvPr/>
          </p:nvSpPr>
          <p:spPr>
            <a:xfrm>
              <a:off x="867048" y="5658185"/>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440"/>
            </a:p>
          </p:txBody>
        </p:sp>
        <p:sp>
          <p:nvSpPr>
            <p:cNvPr id="14" name="Freeform 14"/>
            <p:cNvSpPr/>
            <p:nvPr/>
          </p:nvSpPr>
          <p:spPr>
            <a:xfrm>
              <a:off x="1" y="6525232"/>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440"/>
            </a:p>
          </p:txBody>
        </p:sp>
        <p:sp>
          <p:nvSpPr>
            <p:cNvPr id="15" name="Freeform 15"/>
            <p:cNvSpPr/>
            <p:nvPr/>
          </p:nvSpPr>
          <p:spPr>
            <a:xfrm rot="-10800000">
              <a:off x="1" y="739227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440"/>
            </a:p>
          </p:txBody>
        </p:sp>
        <p:sp>
          <p:nvSpPr>
            <p:cNvPr id="16" name="Freeform 16"/>
            <p:cNvSpPr/>
            <p:nvPr/>
          </p:nvSpPr>
          <p:spPr>
            <a:xfrm rot="-5400000">
              <a:off x="867048" y="739227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440"/>
            </a:p>
          </p:txBody>
        </p:sp>
        <p:sp>
          <p:nvSpPr>
            <p:cNvPr id="17" name="Freeform 17"/>
            <p:cNvSpPr/>
            <p:nvPr/>
          </p:nvSpPr>
          <p:spPr>
            <a:xfrm rot="-10800000">
              <a:off x="2657401" y="741513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440"/>
            </a:p>
          </p:txBody>
        </p:sp>
        <p:sp>
          <p:nvSpPr>
            <p:cNvPr id="18" name="Freeform 18"/>
            <p:cNvSpPr/>
            <p:nvPr/>
          </p:nvSpPr>
          <p:spPr>
            <a:xfrm>
              <a:off x="2657401" y="6548092"/>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440"/>
            </a:p>
          </p:txBody>
        </p:sp>
        <p:sp>
          <p:nvSpPr>
            <p:cNvPr id="19" name="Freeform 19"/>
            <p:cNvSpPr/>
            <p:nvPr/>
          </p:nvSpPr>
          <p:spPr>
            <a:xfrm rot="5400000">
              <a:off x="3524448" y="741513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440"/>
            </a:p>
          </p:txBody>
        </p:sp>
      </p:grpSp>
      <p:grpSp>
        <p:nvGrpSpPr>
          <p:cNvPr id="20" name="Group 20"/>
          <p:cNvGrpSpPr/>
          <p:nvPr/>
        </p:nvGrpSpPr>
        <p:grpSpPr>
          <a:xfrm>
            <a:off x="10498883" y="4380029"/>
            <a:ext cx="7078009" cy="7084541"/>
            <a:chOff x="0" y="0"/>
            <a:chExt cx="11796681" cy="11807568"/>
          </a:xfrm>
        </p:grpSpPr>
        <p:grpSp>
          <p:nvGrpSpPr>
            <p:cNvPr id="21" name="Group 21"/>
            <p:cNvGrpSpPr/>
            <p:nvPr/>
          </p:nvGrpSpPr>
          <p:grpSpPr>
            <a:xfrm rot="2700000">
              <a:off x="1676828" y="2799524"/>
              <a:ext cx="9887197" cy="4753460"/>
              <a:chOff x="0" y="0"/>
              <a:chExt cx="660400" cy="317500"/>
            </a:xfrm>
          </p:grpSpPr>
          <p:sp>
            <p:nvSpPr>
              <p:cNvPr id="22" name="Freeform 2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sz="1440" dirty="0"/>
              </a:p>
            </p:txBody>
          </p:sp>
          <p:sp>
            <p:nvSpPr>
              <p:cNvPr id="23" name="TextBox 23"/>
              <p:cNvSpPr txBox="1"/>
              <p:nvPr/>
            </p:nvSpPr>
            <p:spPr>
              <a:xfrm>
                <a:off x="0" y="146050"/>
                <a:ext cx="660400" cy="171450"/>
              </a:xfrm>
              <a:prstGeom prst="rect">
                <a:avLst/>
              </a:prstGeom>
            </p:spPr>
            <p:txBody>
              <a:bodyPr lIns="40640" tIns="40640" rIns="40640" bIns="40640" rtlCol="0" anchor="ctr"/>
              <a:lstStyle/>
              <a:p>
                <a:pPr algn="ctr">
                  <a:lnSpc>
                    <a:spcPts val="2042"/>
                  </a:lnSpc>
                </a:pPr>
                <a:endParaRPr sz="1440"/>
              </a:p>
            </p:txBody>
          </p:sp>
        </p:grpSp>
        <p:sp>
          <p:nvSpPr>
            <p:cNvPr id="24" name="AutoShape 24"/>
            <p:cNvSpPr/>
            <p:nvPr/>
          </p:nvSpPr>
          <p:spPr>
            <a:xfrm>
              <a:off x="1060010" y="3892256"/>
              <a:ext cx="6913622" cy="6843603"/>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25" name="AutoShape 25"/>
            <p:cNvSpPr/>
            <p:nvPr/>
          </p:nvSpPr>
          <p:spPr>
            <a:xfrm>
              <a:off x="774748" y="4309159"/>
              <a:ext cx="6718471" cy="6718471"/>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26" name="AutoShape 26"/>
            <p:cNvSpPr/>
            <p:nvPr/>
          </p:nvSpPr>
          <p:spPr>
            <a:xfrm>
              <a:off x="535279" y="4787119"/>
              <a:ext cx="6489522" cy="6489522"/>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27" name="AutoShape 27"/>
            <p:cNvSpPr/>
            <p:nvPr/>
          </p:nvSpPr>
          <p:spPr>
            <a:xfrm>
              <a:off x="366406" y="5302142"/>
              <a:ext cx="6254021" cy="6254021"/>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28" name="AutoShape 28"/>
            <p:cNvSpPr/>
            <p:nvPr/>
          </p:nvSpPr>
          <p:spPr>
            <a:xfrm>
              <a:off x="174601" y="5888378"/>
              <a:ext cx="5796899" cy="5796899"/>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29" name="AutoShape 29"/>
            <p:cNvSpPr/>
            <p:nvPr/>
          </p:nvSpPr>
          <p:spPr>
            <a:xfrm>
              <a:off x="13508" y="6480010"/>
              <a:ext cx="5284799" cy="5314125"/>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0" name="AutoShape 30"/>
            <p:cNvSpPr/>
            <p:nvPr/>
          </p:nvSpPr>
          <p:spPr>
            <a:xfrm>
              <a:off x="47865" y="7228854"/>
              <a:ext cx="4503313" cy="4480077"/>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1" name="AutoShape 31"/>
            <p:cNvSpPr/>
            <p:nvPr/>
          </p:nvSpPr>
          <p:spPr>
            <a:xfrm>
              <a:off x="165620" y="8131631"/>
              <a:ext cx="3504797" cy="3562626"/>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2" name="AutoShape 32"/>
            <p:cNvSpPr/>
            <p:nvPr/>
          </p:nvSpPr>
          <p:spPr>
            <a:xfrm>
              <a:off x="676661" y="9346264"/>
              <a:ext cx="1790115" cy="1790115"/>
            </a:xfrm>
            <a:prstGeom prst="line">
              <a:avLst/>
            </a:prstGeom>
            <a:ln w="38100" cap="flat">
              <a:solidFill>
                <a:srgbClr val="8CA9AD"/>
              </a:solidFill>
              <a:prstDash val="solid"/>
              <a:headEnd type="none" w="sm" len="sm"/>
              <a:tailEnd type="none" w="sm" len="sm"/>
            </a:ln>
          </p:spPr>
          <p:txBody>
            <a:bodyPr/>
            <a:lstStyle/>
            <a:p>
              <a:endParaRPr lang="en-US" sz="1440"/>
            </a:p>
          </p:txBody>
        </p:sp>
      </p:grpSp>
      <p:grpSp>
        <p:nvGrpSpPr>
          <p:cNvPr id="33" name="Group 33"/>
          <p:cNvGrpSpPr/>
          <p:nvPr/>
        </p:nvGrpSpPr>
        <p:grpSpPr>
          <a:xfrm>
            <a:off x="-2107209" y="-4163615"/>
            <a:ext cx="7078009" cy="7084541"/>
            <a:chOff x="0" y="0"/>
            <a:chExt cx="11796681" cy="11807568"/>
          </a:xfrm>
        </p:grpSpPr>
        <p:grpSp>
          <p:nvGrpSpPr>
            <p:cNvPr id="34" name="Group 34"/>
            <p:cNvGrpSpPr/>
            <p:nvPr/>
          </p:nvGrpSpPr>
          <p:grpSpPr>
            <a:xfrm rot="2700000">
              <a:off x="1676828" y="2799524"/>
              <a:ext cx="9887197" cy="4753460"/>
              <a:chOff x="0" y="0"/>
              <a:chExt cx="660400" cy="317500"/>
            </a:xfrm>
          </p:grpSpPr>
          <p:sp>
            <p:nvSpPr>
              <p:cNvPr id="35" name="Freeform 3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sz="1440"/>
              </a:p>
            </p:txBody>
          </p:sp>
          <p:sp>
            <p:nvSpPr>
              <p:cNvPr id="36" name="TextBox 36"/>
              <p:cNvSpPr txBox="1"/>
              <p:nvPr/>
            </p:nvSpPr>
            <p:spPr>
              <a:xfrm>
                <a:off x="0" y="146050"/>
                <a:ext cx="660400" cy="171450"/>
              </a:xfrm>
              <a:prstGeom prst="rect">
                <a:avLst/>
              </a:prstGeom>
            </p:spPr>
            <p:txBody>
              <a:bodyPr lIns="40640" tIns="40640" rIns="40640" bIns="40640" rtlCol="0" anchor="ctr"/>
              <a:lstStyle/>
              <a:p>
                <a:pPr algn="ctr">
                  <a:lnSpc>
                    <a:spcPts val="2042"/>
                  </a:lnSpc>
                </a:pPr>
                <a:endParaRPr sz="1440"/>
              </a:p>
            </p:txBody>
          </p:sp>
        </p:grpSp>
        <p:sp>
          <p:nvSpPr>
            <p:cNvPr id="37" name="AutoShape 37"/>
            <p:cNvSpPr/>
            <p:nvPr/>
          </p:nvSpPr>
          <p:spPr>
            <a:xfrm>
              <a:off x="1060010" y="3892256"/>
              <a:ext cx="6913622" cy="6843603"/>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8" name="AutoShape 38"/>
            <p:cNvSpPr/>
            <p:nvPr/>
          </p:nvSpPr>
          <p:spPr>
            <a:xfrm>
              <a:off x="774748" y="4309159"/>
              <a:ext cx="6718471" cy="6718471"/>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9" name="AutoShape 39"/>
            <p:cNvSpPr/>
            <p:nvPr/>
          </p:nvSpPr>
          <p:spPr>
            <a:xfrm>
              <a:off x="535279" y="4787119"/>
              <a:ext cx="6489522" cy="6489522"/>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40" name="AutoShape 40"/>
            <p:cNvSpPr/>
            <p:nvPr/>
          </p:nvSpPr>
          <p:spPr>
            <a:xfrm>
              <a:off x="366406" y="5302142"/>
              <a:ext cx="6254021" cy="6254021"/>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41" name="AutoShape 41"/>
            <p:cNvSpPr/>
            <p:nvPr/>
          </p:nvSpPr>
          <p:spPr>
            <a:xfrm>
              <a:off x="174601" y="5888378"/>
              <a:ext cx="5796899" cy="5796899"/>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42" name="AutoShape 42"/>
            <p:cNvSpPr/>
            <p:nvPr/>
          </p:nvSpPr>
          <p:spPr>
            <a:xfrm>
              <a:off x="13508" y="6480010"/>
              <a:ext cx="5284799" cy="5314125"/>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43" name="AutoShape 43"/>
            <p:cNvSpPr/>
            <p:nvPr/>
          </p:nvSpPr>
          <p:spPr>
            <a:xfrm>
              <a:off x="47865" y="7228854"/>
              <a:ext cx="4503313" cy="4480077"/>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44" name="AutoShape 44"/>
            <p:cNvSpPr/>
            <p:nvPr/>
          </p:nvSpPr>
          <p:spPr>
            <a:xfrm>
              <a:off x="165620" y="8131631"/>
              <a:ext cx="3504797" cy="3562626"/>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45" name="AutoShape 45"/>
            <p:cNvSpPr/>
            <p:nvPr/>
          </p:nvSpPr>
          <p:spPr>
            <a:xfrm>
              <a:off x="676661" y="9346264"/>
              <a:ext cx="1790115" cy="1790115"/>
            </a:xfrm>
            <a:prstGeom prst="line">
              <a:avLst/>
            </a:prstGeom>
            <a:ln w="38100" cap="flat">
              <a:solidFill>
                <a:srgbClr val="8CA9AD"/>
              </a:solidFill>
              <a:prstDash val="solid"/>
              <a:headEnd type="none" w="sm" len="sm"/>
              <a:tailEnd type="none" w="sm" len="sm"/>
            </a:ln>
          </p:spPr>
          <p:txBody>
            <a:bodyPr/>
            <a:lstStyle/>
            <a:p>
              <a:endParaRPr lang="en-US" sz="1440"/>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CDFD5-273B-2C77-C53E-88757028EA7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9324849-3986-E1B2-8D11-DFFC17F325A4}"/>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24FBCBF3-4311-F8D2-5528-81A924DC0728}"/>
              </a:ext>
            </a:extLst>
          </p:cNvPr>
          <p:cNvSpPr/>
          <p:nvPr/>
        </p:nvSpPr>
        <p:spPr>
          <a:xfrm>
            <a:off x="2012796" y="1042421"/>
            <a:ext cx="5952698" cy="662481"/>
          </a:xfrm>
          <a:prstGeom prst="rect">
            <a:avLst/>
          </a:prstGeom>
          <a:noFill/>
          <a:ln/>
        </p:spPr>
        <p:txBody>
          <a:bodyPr wrap="square" lIns="0" tIns="0" rIns="0" bIns="0" rtlCol="0" anchor="t"/>
          <a:lstStyle/>
          <a:p>
            <a:pPr marL="0" indent="0">
              <a:lnSpc>
                <a:spcPts val="5550"/>
              </a:lnSpc>
              <a:buNone/>
            </a:pPr>
            <a:r>
              <a:rPr lang="en-US" sz="8000" b="1" dirty="0" err="1">
                <a:solidFill>
                  <a:schemeClr val="accent5">
                    <a:lumMod val="75000"/>
                  </a:schemeClr>
                </a:solidFill>
                <a:latin typeface="Times New Roman" panose="02020603050405020304" pitchFamily="18" charset="0"/>
                <a:ea typeface="DM Sans Semi Bold" pitchFamily="34" charset="-122"/>
                <a:cs typeface="Times New Roman" panose="02020603050405020304" pitchFamily="18" charset="0"/>
              </a:rPr>
              <a:t>VisionWalk</a:t>
            </a:r>
            <a:endParaRPr lang="en-US" sz="8000" b="1" dirty="0">
              <a:solidFill>
                <a:schemeClr val="accent5">
                  <a:lumMod val="75000"/>
                </a:schemeClr>
              </a:solidFill>
              <a:latin typeface="Times New Roman" panose="02020603050405020304" pitchFamily="18" charset="0"/>
              <a:ea typeface="DM Sans Semi Bold" pitchFamily="34" charset="-122"/>
              <a:cs typeface="Times New Roman" panose="02020603050405020304" pitchFamily="18" charset="0"/>
            </a:endParaRPr>
          </a:p>
          <a:p>
            <a:pPr marL="0" indent="0">
              <a:lnSpc>
                <a:spcPts val="5550"/>
              </a:lnSpc>
              <a:buNone/>
            </a:pPr>
            <a:endParaRPr lang="en-US" sz="4450" dirty="0"/>
          </a:p>
        </p:txBody>
      </p:sp>
      <p:sp>
        <p:nvSpPr>
          <p:cNvPr id="7" name="TextBox 6">
            <a:extLst>
              <a:ext uri="{FF2B5EF4-FFF2-40B4-BE49-F238E27FC236}">
                <a16:creationId xmlns:a16="http://schemas.microsoft.com/office/drawing/2014/main" id="{FCFC1C39-4AA7-D114-78E0-8E849F843301}"/>
              </a:ext>
            </a:extLst>
          </p:cNvPr>
          <p:cNvSpPr txBox="1"/>
          <p:nvPr/>
        </p:nvSpPr>
        <p:spPr>
          <a:xfrm>
            <a:off x="1025913" y="2197443"/>
            <a:ext cx="7315200" cy="2554545"/>
          </a:xfrm>
          <a:prstGeom prst="rect">
            <a:avLst/>
          </a:prstGeom>
          <a:noFill/>
        </p:spPr>
        <p:txBody>
          <a:bodyPr wrap="square">
            <a:spAutoFit/>
          </a:bodyPr>
          <a:lstStyle/>
          <a:p>
            <a:pPr algn="just"/>
            <a:r>
              <a:rPr lang="vi-VN" sz="3200" dirty="0" err="1">
                <a:latin typeface="Times New Roman" panose="02020603050405020304" pitchFamily="18" charset="0"/>
                <a:cs typeface="Times New Roman" panose="02020603050405020304" pitchFamily="18" charset="0"/>
              </a:rPr>
              <a:t>VisionWalk</a:t>
            </a:r>
            <a:r>
              <a:rPr lang="vi-VN" sz="3200" dirty="0">
                <a:latin typeface="Times New Roman" panose="02020603050405020304" pitchFamily="18" charset="0"/>
                <a:cs typeface="Times New Roman" panose="02020603050405020304" pitchFamily="18" charset="0"/>
              </a:rPr>
              <a:t> là ứng dụng AI trên di động, hỗ trợ người khiếm thị di chuyển an toàn và tự tin hơn. Sử dụng mô hình học sâu để nhận diện biển báo, vật cản và cảnh báo nguy hiểm theo thời gian thực.</a:t>
            </a:r>
          </a:p>
        </p:txBody>
      </p:sp>
      <p:grpSp>
        <p:nvGrpSpPr>
          <p:cNvPr id="8" name="Group 20">
            <a:extLst>
              <a:ext uri="{FF2B5EF4-FFF2-40B4-BE49-F238E27FC236}">
                <a16:creationId xmlns:a16="http://schemas.microsoft.com/office/drawing/2014/main" id="{FEBB3EA4-2942-02D8-84F8-7A5D8A075604}"/>
              </a:ext>
            </a:extLst>
          </p:cNvPr>
          <p:cNvGrpSpPr/>
          <p:nvPr/>
        </p:nvGrpSpPr>
        <p:grpSpPr>
          <a:xfrm rot="5721734">
            <a:off x="-2051257" y="5556807"/>
            <a:ext cx="7078009" cy="7084541"/>
            <a:chOff x="0" y="0"/>
            <a:chExt cx="11796681" cy="11807568"/>
          </a:xfrm>
        </p:grpSpPr>
        <p:grpSp>
          <p:nvGrpSpPr>
            <p:cNvPr id="9" name="Group 21">
              <a:extLst>
                <a:ext uri="{FF2B5EF4-FFF2-40B4-BE49-F238E27FC236}">
                  <a16:creationId xmlns:a16="http://schemas.microsoft.com/office/drawing/2014/main" id="{93453EE3-57A6-CB48-9E72-0078076E5F58}"/>
                </a:ext>
              </a:extLst>
            </p:cNvPr>
            <p:cNvGrpSpPr/>
            <p:nvPr/>
          </p:nvGrpSpPr>
          <p:grpSpPr>
            <a:xfrm rot="2700000">
              <a:off x="1676828" y="2799524"/>
              <a:ext cx="9887197" cy="4753460"/>
              <a:chOff x="0" y="0"/>
              <a:chExt cx="660400" cy="317500"/>
            </a:xfrm>
          </p:grpSpPr>
          <p:sp>
            <p:nvSpPr>
              <p:cNvPr id="19" name="Freeform 22">
                <a:extLst>
                  <a:ext uri="{FF2B5EF4-FFF2-40B4-BE49-F238E27FC236}">
                    <a16:creationId xmlns:a16="http://schemas.microsoft.com/office/drawing/2014/main" id="{7FF81539-571F-6076-6AAC-23DA2F8C3147}"/>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sz="1440" dirty="0"/>
              </a:p>
            </p:txBody>
          </p:sp>
          <p:sp>
            <p:nvSpPr>
              <p:cNvPr id="20" name="TextBox 23">
                <a:extLst>
                  <a:ext uri="{FF2B5EF4-FFF2-40B4-BE49-F238E27FC236}">
                    <a16:creationId xmlns:a16="http://schemas.microsoft.com/office/drawing/2014/main" id="{774A962C-54E4-32CD-726E-66A182AB2D4B}"/>
                  </a:ext>
                </a:extLst>
              </p:cNvPr>
              <p:cNvSpPr txBox="1"/>
              <p:nvPr/>
            </p:nvSpPr>
            <p:spPr>
              <a:xfrm>
                <a:off x="0" y="146050"/>
                <a:ext cx="660400" cy="171450"/>
              </a:xfrm>
              <a:prstGeom prst="rect">
                <a:avLst/>
              </a:prstGeom>
            </p:spPr>
            <p:txBody>
              <a:bodyPr lIns="40640" tIns="40640" rIns="40640" bIns="40640" rtlCol="0" anchor="ctr"/>
              <a:lstStyle/>
              <a:p>
                <a:pPr algn="ctr">
                  <a:lnSpc>
                    <a:spcPts val="2042"/>
                  </a:lnSpc>
                </a:pPr>
                <a:endParaRPr sz="1440"/>
              </a:p>
            </p:txBody>
          </p:sp>
        </p:grpSp>
        <p:sp>
          <p:nvSpPr>
            <p:cNvPr id="10" name="AutoShape 24">
              <a:extLst>
                <a:ext uri="{FF2B5EF4-FFF2-40B4-BE49-F238E27FC236}">
                  <a16:creationId xmlns:a16="http://schemas.microsoft.com/office/drawing/2014/main" id="{ECB1AAA9-9B0B-C0C3-336A-85B54B0A21F7}"/>
                </a:ext>
              </a:extLst>
            </p:cNvPr>
            <p:cNvSpPr/>
            <p:nvPr/>
          </p:nvSpPr>
          <p:spPr>
            <a:xfrm>
              <a:off x="1060010" y="3892256"/>
              <a:ext cx="6913622" cy="6843603"/>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11" name="AutoShape 25">
              <a:extLst>
                <a:ext uri="{FF2B5EF4-FFF2-40B4-BE49-F238E27FC236}">
                  <a16:creationId xmlns:a16="http://schemas.microsoft.com/office/drawing/2014/main" id="{7695EE1E-7C0D-CE82-C526-4E92C84AABE0}"/>
                </a:ext>
              </a:extLst>
            </p:cNvPr>
            <p:cNvSpPr/>
            <p:nvPr/>
          </p:nvSpPr>
          <p:spPr>
            <a:xfrm>
              <a:off x="774748" y="4309159"/>
              <a:ext cx="6718471" cy="6718471"/>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12" name="AutoShape 26">
              <a:extLst>
                <a:ext uri="{FF2B5EF4-FFF2-40B4-BE49-F238E27FC236}">
                  <a16:creationId xmlns:a16="http://schemas.microsoft.com/office/drawing/2014/main" id="{28250F6A-6652-486C-2EE4-66D7EB710954}"/>
                </a:ext>
              </a:extLst>
            </p:cNvPr>
            <p:cNvSpPr/>
            <p:nvPr/>
          </p:nvSpPr>
          <p:spPr>
            <a:xfrm>
              <a:off x="535279" y="4787119"/>
              <a:ext cx="6489522" cy="6489522"/>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13" name="AutoShape 27">
              <a:extLst>
                <a:ext uri="{FF2B5EF4-FFF2-40B4-BE49-F238E27FC236}">
                  <a16:creationId xmlns:a16="http://schemas.microsoft.com/office/drawing/2014/main" id="{C588786E-FDC9-4EF2-148F-92DBDD52BF6A}"/>
                </a:ext>
              </a:extLst>
            </p:cNvPr>
            <p:cNvSpPr/>
            <p:nvPr/>
          </p:nvSpPr>
          <p:spPr>
            <a:xfrm>
              <a:off x="366406" y="5302142"/>
              <a:ext cx="6254021" cy="6254021"/>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14" name="AutoShape 28">
              <a:extLst>
                <a:ext uri="{FF2B5EF4-FFF2-40B4-BE49-F238E27FC236}">
                  <a16:creationId xmlns:a16="http://schemas.microsoft.com/office/drawing/2014/main" id="{6212FD7A-71E8-01F1-025C-8AFC3A747926}"/>
                </a:ext>
              </a:extLst>
            </p:cNvPr>
            <p:cNvSpPr/>
            <p:nvPr/>
          </p:nvSpPr>
          <p:spPr>
            <a:xfrm>
              <a:off x="174601" y="5888378"/>
              <a:ext cx="5796899" cy="5796899"/>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15" name="AutoShape 29">
              <a:extLst>
                <a:ext uri="{FF2B5EF4-FFF2-40B4-BE49-F238E27FC236}">
                  <a16:creationId xmlns:a16="http://schemas.microsoft.com/office/drawing/2014/main" id="{2363709C-1F71-4B79-3990-377B799DB500}"/>
                </a:ext>
              </a:extLst>
            </p:cNvPr>
            <p:cNvSpPr/>
            <p:nvPr/>
          </p:nvSpPr>
          <p:spPr>
            <a:xfrm>
              <a:off x="13508" y="6480010"/>
              <a:ext cx="5284799" cy="5314125"/>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16" name="AutoShape 30">
              <a:extLst>
                <a:ext uri="{FF2B5EF4-FFF2-40B4-BE49-F238E27FC236}">
                  <a16:creationId xmlns:a16="http://schemas.microsoft.com/office/drawing/2014/main" id="{234BEC55-EF03-2F97-3F49-F7048CE6E64F}"/>
                </a:ext>
              </a:extLst>
            </p:cNvPr>
            <p:cNvSpPr/>
            <p:nvPr/>
          </p:nvSpPr>
          <p:spPr>
            <a:xfrm>
              <a:off x="47865" y="7228854"/>
              <a:ext cx="4503313" cy="4480077"/>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17" name="AutoShape 31">
              <a:extLst>
                <a:ext uri="{FF2B5EF4-FFF2-40B4-BE49-F238E27FC236}">
                  <a16:creationId xmlns:a16="http://schemas.microsoft.com/office/drawing/2014/main" id="{D36D87AD-98FD-527D-EF96-78C4D033093F}"/>
                </a:ext>
              </a:extLst>
            </p:cNvPr>
            <p:cNvSpPr/>
            <p:nvPr/>
          </p:nvSpPr>
          <p:spPr>
            <a:xfrm>
              <a:off x="165620" y="8131631"/>
              <a:ext cx="3504797" cy="3562626"/>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18" name="AutoShape 32">
              <a:extLst>
                <a:ext uri="{FF2B5EF4-FFF2-40B4-BE49-F238E27FC236}">
                  <a16:creationId xmlns:a16="http://schemas.microsoft.com/office/drawing/2014/main" id="{EA145B00-CBEA-42BD-16F8-407749BE30A7}"/>
                </a:ext>
              </a:extLst>
            </p:cNvPr>
            <p:cNvSpPr/>
            <p:nvPr/>
          </p:nvSpPr>
          <p:spPr>
            <a:xfrm>
              <a:off x="676661" y="9346264"/>
              <a:ext cx="1790115" cy="1790115"/>
            </a:xfrm>
            <a:prstGeom prst="line">
              <a:avLst/>
            </a:prstGeom>
            <a:ln w="38100" cap="flat">
              <a:solidFill>
                <a:srgbClr val="8CA9AD"/>
              </a:solidFill>
              <a:prstDash val="solid"/>
              <a:headEnd type="none" w="sm" len="sm"/>
              <a:tailEnd type="none" w="sm" len="sm"/>
            </a:ln>
          </p:spPr>
          <p:txBody>
            <a:bodyPr/>
            <a:lstStyle/>
            <a:p>
              <a:endParaRPr lang="en-US" sz="1440"/>
            </a:p>
          </p:txBody>
        </p:sp>
      </p:grpSp>
    </p:spTree>
    <p:extLst>
      <p:ext uri="{BB962C8B-B14F-4D97-AF65-F5344CB8AC3E}">
        <p14:creationId xmlns:p14="http://schemas.microsoft.com/office/powerpoint/2010/main" val="40187521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308" y="843147"/>
            <a:ext cx="7556421" cy="1417558"/>
          </a:xfrm>
          <a:prstGeom prst="rect">
            <a:avLst/>
          </a:prstGeom>
          <a:noFill/>
          <a:ln/>
        </p:spPr>
        <p:txBody>
          <a:bodyPr wrap="square" lIns="0" tIns="0" rIns="0" bIns="0" rtlCol="0" anchor="t"/>
          <a:lstStyle/>
          <a:p>
            <a:pPr marL="0" indent="0">
              <a:lnSpc>
                <a:spcPts val="5550"/>
              </a:lnSpc>
              <a:buNone/>
            </a:pPr>
            <a:r>
              <a:rPr lang="en-US" sz="4800" b="1" dirty="0">
                <a:solidFill>
                  <a:schemeClr val="accent5">
                    <a:lumMod val="75000"/>
                  </a:schemeClr>
                </a:solidFill>
                <a:latin typeface="Times New Roman" panose="02020603050405020304" pitchFamily="18" charset="0"/>
                <a:cs typeface="Times New Roman" panose="02020603050405020304" pitchFamily="18" charset="0"/>
              </a:rPr>
              <a:t>Thách Thức Di Chuyển của Người Khiếm Thị</a:t>
            </a:r>
          </a:p>
        </p:txBody>
      </p:sp>
      <p:grpSp>
        <p:nvGrpSpPr>
          <p:cNvPr id="10" name="Group 9">
            <a:extLst>
              <a:ext uri="{FF2B5EF4-FFF2-40B4-BE49-F238E27FC236}">
                <a16:creationId xmlns:a16="http://schemas.microsoft.com/office/drawing/2014/main" id="{3F0FE388-BDD0-06AF-AD29-3AE732DB438B}"/>
              </a:ext>
            </a:extLst>
          </p:cNvPr>
          <p:cNvGrpSpPr/>
          <p:nvPr/>
        </p:nvGrpSpPr>
        <p:grpSpPr>
          <a:xfrm>
            <a:off x="6081772" y="2955377"/>
            <a:ext cx="3783268" cy="2800848"/>
            <a:chOff x="6081772" y="2955377"/>
            <a:chExt cx="3783268" cy="2800848"/>
          </a:xfrm>
        </p:grpSpPr>
        <p:sp>
          <p:nvSpPr>
            <p:cNvPr id="4" name="Shape 1"/>
            <p:cNvSpPr/>
            <p:nvPr/>
          </p:nvSpPr>
          <p:spPr>
            <a:xfrm>
              <a:off x="6081772" y="2955377"/>
              <a:ext cx="396835" cy="396835"/>
            </a:xfrm>
            <a:prstGeom prst="roundRect">
              <a:avLst>
                <a:gd name="adj" fmla="val 8574"/>
              </a:avLst>
            </a:prstGeom>
            <a:solidFill>
              <a:srgbClr val="F2EEEE"/>
            </a:solidFill>
            <a:ln/>
          </p:spPr>
          <p:txBody>
            <a:bodyPr/>
            <a:lstStyle/>
            <a:p>
              <a:endParaRPr lang="en-US" dirty="0"/>
            </a:p>
          </p:txBody>
        </p:sp>
        <p:sp>
          <p:nvSpPr>
            <p:cNvPr id="5" name="Text 2"/>
            <p:cNvSpPr/>
            <p:nvPr/>
          </p:nvSpPr>
          <p:spPr>
            <a:xfrm>
              <a:off x="6677025" y="2955377"/>
              <a:ext cx="3188015" cy="1062990"/>
            </a:xfrm>
            <a:prstGeom prst="rect">
              <a:avLst/>
            </a:prstGeom>
            <a:noFill/>
            <a:ln/>
          </p:spPr>
          <p:txBody>
            <a:bodyPr wrap="square" lIns="0" tIns="0" rIns="0" bIns="0" rtlCol="0" anchor="t"/>
            <a:lstStyle/>
            <a:p>
              <a:pPr marL="0" indent="0">
                <a:lnSpc>
                  <a:spcPts val="2750"/>
                </a:lnSpc>
                <a:buNone/>
              </a:pPr>
              <a:r>
                <a:rPr lang="en-US" sz="3200" b="1" dirty="0">
                  <a:solidFill>
                    <a:srgbClr val="464646"/>
                  </a:solidFill>
                  <a:latin typeface="Times New Roman" panose="02020603050405020304" pitchFamily="18" charset="0"/>
                  <a:ea typeface="DM Sans Semi Bold" pitchFamily="34" charset="-122"/>
                  <a:cs typeface="Times New Roman" panose="02020603050405020304" pitchFamily="18" charset="0"/>
                </a:rPr>
                <a:t>Khó khăn phát hiện vật cản và biển báo giao thông</a:t>
              </a:r>
              <a:endParaRPr lang="en-US" sz="3200" b="1" dirty="0">
                <a:latin typeface="Times New Roman" panose="02020603050405020304" pitchFamily="18" charset="0"/>
                <a:cs typeface="Times New Roman" panose="02020603050405020304" pitchFamily="18" charset="0"/>
              </a:endParaRPr>
            </a:p>
          </p:txBody>
        </p:sp>
        <p:sp>
          <p:nvSpPr>
            <p:cNvPr id="6" name="Text 3"/>
            <p:cNvSpPr/>
            <p:nvPr/>
          </p:nvSpPr>
          <p:spPr>
            <a:xfrm>
              <a:off x="6620351" y="4667517"/>
              <a:ext cx="3041213" cy="1088708"/>
            </a:xfrm>
            <a:prstGeom prst="rect">
              <a:avLst/>
            </a:prstGeom>
            <a:noFill/>
            <a:ln/>
          </p:spPr>
          <p:txBody>
            <a:bodyPr wrap="square" lIns="0" tIns="0" rIns="0" bIns="0" rtlCol="0" anchor="t"/>
            <a:lstStyle/>
            <a:p>
              <a:pPr marL="0" indent="0">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Rủi ro cao về tai nạn khi di chuyển trong môi trường đông đúc</a:t>
              </a:r>
              <a:endParaRPr lang="en-US" sz="2800" dirty="0">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E7D75D73-92DB-7C34-366C-272EA4DC496A}"/>
              </a:ext>
            </a:extLst>
          </p:cNvPr>
          <p:cNvGrpSpPr/>
          <p:nvPr/>
        </p:nvGrpSpPr>
        <p:grpSpPr>
          <a:xfrm>
            <a:off x="10058400" y="2919209"/>
            <a:ext cx="3778329" cy="2745750"/>
            <a:chOff x="10058400" y="2919209"/>
            <a:chExt cx="3778329" cy="2745750"/>
          </a:xfrm>
        </p:grpSpPr>
        <p:sp>
          <p:nvSpPr>
            <p:cNvPr id="7" name="Shape 4"/>
            <p:cNvSpPr/>
            <p:nvPr/>
          </p:nvSpPr>
          <p:spPr>
            <a:xfrm>
              <a:off x="10058400" y="2955377"/>
              <a:ext cx="396835" cy="396835"/>
            </a:xfrm>
            <a:prstGeom prst="roundRect">
              <a:avLst>
                <a:gd name="adj" fmla="val 8574"/>
              </a:avLst>
            </a:prstGeom>
            <a:solidFill>
              <a:srgbClr val="F2EEEE"/>
            </a:solidFill>
            <a:ln/>
          </p:spPr>
          <p:txBody>
            <a:bodyPr/>
            <a:lstStyle/>
            <a:p>
              <a:endParaRPr lang="en-US"/>
            </a:p>
          </p:txBody>
        </p:sp>
        <p:sp>
          <p:nvSpPr>
            <p:cNvPr id="8" name="Text 5"/>
            <p:cNvSpPr/>
            <p:nvPr/>
          </p:nvSpPr>
          <p:spPr>
            <a:xfrm>
              <a:off x="10795516" y="2919209"/>
              <a:ext cx="3041213" cy="708660"/>
            </a:xfrm>
            <a:prstGeom prst="rect">
              <a:avLst/>
            </a:prstGeom>
            <a:noFill/>
            <a:ln/>
          </p:spPr>
          <p:txBody>
            <a:bodyPr wrap="square" lIns="0" tIns="0" rIns="0" bIns="0" rtlCol="0" anchor="t"/>
            <a:lstStyle/>
            <a:p>
              <a:pPr marL="0" indent="0">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Giảm sự độc lập trong việc di chuyển</a:t>
              </a:r>
            </a:p>
          </p:txBody>
        </p:sp>
        <p:sp>
          <p:nvSpPr>
            <p:cNvPr id="9" name="Text 6"/>
            <p:cNvSpPr/>
            <p:nvPr/>
          </p:nvSpPr>
          <p:spPr>
            <a:xfrm>
              <a:off x="10795516" y="4576251"/>
              <a:ext cx="3041213" cy="1088708"/>
            </a:xfrm>
            <a:prstGeom prst="rect">
              <a:avLst/>
            </a:prstGeom>
            <a:noFill/>
            <a:ln/>
          </p:spPr>
          <p:txBody>
            <a:bodyPr wrap="square" lIns="0" tIns="0" rIns="0" bIns="0" rtlCol="0" anchor="t"/>
            <a:lstStyle/>
            <a:p>
              <a:pPr marL="0" indent="0">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Phụ thuộc vào người đi kèm hoặc thiết bị trợ giúp truyền thống</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3247430" y="2995017"/>
            <a:ext cx="1614011" cy="807958"/>
          </a:xfrm>
          <a:prstGeom prst="rect">
            <a:avLst/>
          </a:prstGeom>
        </p:spPr>
      </p:pic>
      <p:sp>
        <p:nvSpPr>
          <p:cNvPr id="4" name="Text 1"/>
          <p:cNvSpPr/>
          <p:nvPr/>
        </p:nvSpPr>
        <p:spPr>
          <a:xfrm>
            <a:off x="4005024" y="3259336"/>
            <a:ext cx="98703" cy="453509"/>
          </a:xfrm>
          <a:prstGeom prst="rect">
            <a:avLst/>
          </a:prstGeom>
          <a:noFill/>
          <a:ln/>
        </p:spPr>
        <p:txBody>
          <a:bodyPr wrap="none" lIns="0" tIns="0" rIns="0" bIns="0" rtlCol="0" anchor="t"/>
          <a:lstStyle/>
          <a:p>
            <a:pPr marL="0" indent="0" algn="ctr">
              <a:lnSpc>
                <a:spcPts val="3550"/>
              </a:lnSpc>
              <a:buNone/>
            </a:pPr>
            <a:r>
              <a:rPr lang="en-US" sz="2200" b="1" dirty="0">
                <a:solidFill>
                  <a:srgbClr val="464646"/>
                </a:solidFill>
                <a:latin typeface="DM Sans Semi Bold" pitchFamily="34" charset="0"/>
                <a:ea typeface="DM Sans Semi Bold" pitchFamily="34" charset="-122"/>
                <a:cs typeface="DM Sans Semi Bold" pitchFamily="34" charset="-120"/>
              </a:rPr>
              <a:t>1</a:t>
            </a:r>
            <a:endParaRPr lang="en-US" sz="2200" b="1" dirty="0"/>
          </a:p>
        </p:txBody>
      </p:sp>
      <p:sp>
        <p:nvSpPr>
          <p:cNvPr id="5" name="Text 2"/>
          <p:cNvSpPr/>
          <p:nvPr/>
        </p:nvSpPr>
        <p:spPr>
          <a:xfrm>
            <a:off x="5088255" y="3221831"/>
            <a:ext cx="3343037" cy="354330"/>
          </a:xfrm>
          <a:prstGeom prst="rect">
            <a:avLst/>
          </a:prstGeom>
          <a:noFill/>
          <a:ln/>
        </p:spPr>
        <p:txBody>
          <a:bodyPr wrap="none" lIns="0" tIns="0" rIns="0" bIns="0" rtlCol="0" anchor="t"/>
          <a:lstStyle/>
          <a:p>
            <a:pPr marL="0" indent="0" algn="l">
              <a:lnSpc>
                <a:spcPts val="2750"/>
              </a:lnSpc>
              <a:buNone/>
            </a:pPr>
            <a:r>
              <a:rPr lang="en-US" sz="3200" dirty="0">
                <a:solidFill>
                  <a:srgbClr val="464646"/>
                </a:solidFill>
                <a:latin typeface="Times New Roman" panose="02020603050405020304" pitchFamily="18" charset="0"/>
                <a:ea typeface="DM Sans Semi Bold" pitchFamily="34" charset="-122"/>
                <a:cs typeface="Times New Roman" panose="02020603050405020304" pitchFamily="18" charset="0"/>
              </a:rPr>
              <a:t>Hỗ trợ di chuyển an toàn</a:t>
            </a:r>
            <a:endParaRPr lang="en-US" sz="3200" dirty="0">
              <a:latin typeface="Times New Roman" panose="02020603050405020304" pitchFamily="18" charset="0"/>
              <a:cs typeface="Times New Roman" panose="02020603050405020304" pitchFamily="18" charset="0"/>
            </a:endParaRPr>
          </a:p>
        </p:txBody>
      </p:sp>
      <p:sp>
        <p:nvSpPr>
          <p:cNvPr id="6" name="Shape 3"/>
          <p:cNvSpPr/>
          <p:nvPr/>
        </p:nvSpPr>
        <p:spPr>
          <a:xfrm>
            <a:off x="4918115" y="3816072"/>
            <a:ext cx="8861822" cy="15240"/>
          </a:xfrm>
          <a:prstGeom prst="roundRect">
            <a:avLst>
              <a:gd name="adj" fmla="val 223256"/>
            </a:avLst>
          </a:prstGeom>
          <a:solidFill>
            <a:srgbClr val="D8D4D4"/>
          </a:solidFill>
          <a:ln/>
        </p:spPr>
        <p:txBody>
          <a:bodyPr/>
          <a:lstStyle/>
          <a:p>
            <a:endParaRPr lang="en-US"/>
          </a:p>
        </p:txBody>
      </p:sp>
      <p:pic>
        <p:nvPicPr>
          <p:cNvPr id="7" name="Image 1" descr="preencoded.png"/>
          <p:cNvPicPr>
            <a:picLocks noChangeAspect="1"/>
          </p:cNvPicPr>
          <p:nvPr/>
        </p:nvPicPr>
        <p:blipFill>
          <a:blip r:embed="rId4"/>
          <a:stretch>
            <a:fillRect/>
          </a:stretch>
        </p:blipFill>
        <p:spPr>
          <a:xfrm>
            <a:off x="2440424" y="3859649"/>
            <a:ext cx="3228022" cy="807958"/>
          </a:xfrm>
          <a:prstGeom prst="rect">
            <a:avLst/>
          </a:prstGeom>
        </p:spPr>
      </p:pic>
      <p:sp>
        <p:nvSpPr>
          <p:cNvPr id="8" name="Text 4"/>
          <p:cNvSpPr/>
          <p:nvPr/>
        </p:nvSpPr>
        <p:spPr>
          <a:xfrm>
            <a:off x="3972639" y="4036814"/>
            <a:ext cx="163592" cy="453509"/>
          </a:xfrm>
          <a:prstGeom prst="rect">
            <a:avLst/>
          </a:prstGeom>
          <a:noFill/>
          <a:ln/>
        </p:spPr>
        <p:txBody>
          <a:bodyPr wrap="none" lIns="0" tIns="0" rIns="0" bIns="0" rtlCol="0" anchor="t"/>
          <a:lstStyle/>
          <a:p>
            <a:pPr marL="0" indent="0" algn="ctr">
              <a:lnSpc>
                <a:spcPts val="3550"/>
              </a:lnSpc>
              <a:buNone/>
            </a:pPr>
            <a:r>
              <a:rPr lang="en-US" sz="2200" b="1" dirty="0">
                <a:solidFill>
                  <a:srgbClr val="464646"/>
                </a:solidFill>
                <a:latin typeface="DM Sans Semi Bold" pitchFamily="34" charset="0"/>
                <a:ea typeface="DM Sans Semi Bold" pitchFamily="34" charset="-122"/>
                <a:cs typeface="DM Sans Semi Bold" pitchFamily="34" charset="-120"/>
              </a:rPr>
              <a:t>2</a:t>
            </a:r>
            <a:endParaRPr lang="en-US" sz="2200" b="1" dirty="0"/>
          </a:p>
        </p:txBody>
      </p:sp>
      <p:sp>
        <p:nvSpPr>
          <p:cNvPr id="9" name="Text 5"/>
          <p:cNvSpPr/>
          <p:nvPr/>
        </p:nvSpPr>
        <p:spPr>
          <a:xfrm>
            <a:off x="5895261" y="4086463"/>
            <a:ext cx="2130981" cy="354330"/>
          </a:xfrm>
          <a:prstGeom prst="rect">
            <a:avLst/>
          </a:prstGeom>
          <a:noFill/>
          <a:ln/>
        </p:spPr>
        <p:txBody>
          <a:bodyPr wrap="none" lIns="0" tIns="0" rIns="0" bIns="0" rtlCol="0" anchor="t"/>
          <a:lstStyle/>
          <a:p>
            <a:pPr marL="0" indent="0" algn="l">
              <a:lnSpc>
                <a:spcPts val="2750"/>
              </a:lnSpc>
              <a:buNone/>
            </a:pPr>
            <a:r>
              <a:rPr lang="en-US" sz="3200" dirty="0">
                <a:solidFill>
                  <a:srgbClr val="464646"/>
                </a:solidFill>
                <a:latin typeface="Times New Roman" panose="02020603050405020304" pitchFamily="18" charset="0"/>
                <a:cs typeface="Times New Roman" panose="02020603050405020304" pitchFamily="18" charset="0"/>
              </a:rPr>
              <a:t>Tăng sự độc lập</a:t>
            </a:r>
          </a:p>
        </p:txBody>
      </p:sp>
      <p:sp>
        <p:nvSpPr>
          <p:cNvPr id="10" name="Shape 6"/>
          <p:cNvSpPr/>
          <p:nvPr/>
        </p:nvSpPr>
        <p:spPr>
          <a:xfrm>
            <a:off x="5725120" y="4680704"/>
            <a:ext cx="8054816" cy="15240"/>
          </a:xfrm>
          <a:prstGeom prst="roundRect">
            <a:avLst>
              <a:gd name="adj" fmla="val 223256"/>
            </a:avLst>
          </a:prstGeom>
          <a:solidFill>
            <a:srgbClr val="D8D4D4"/>
          </a:solidFill>
          <a:ln/>
        </p:spPr>
        <p:txBody>
          <a:bodyPr/>
          <a:lstStyle/>
          <a:p>
            <a:endParaRPr lang="en-US" b="1" dirty="0"/>
          </a:p>
        </p:txBody>
      </p:sp>
      <p:pic>
        <p:nvPicPr>
          <p:cNvPr id="11" name="Image 2" descr="preencoded.png"/>
          <p:cNvPicPr>
            <a:picLocks noChangeAspect="1"/>
          </p:cNvPicPr>
          <p:nvPr/>
        </p:nvPicPr>
        <p:blipFill>
          <a:blip r:embed="rId5"/>
          <a:stretch>
            <a:fillRect/>
          </a:stretch>
        </p:blipFill>
        <p:spPr>
          <a:xfrm>
            <a:off x="1633418" y="4724281"/>
            <a:ext cx="4842034" cy="807958"/>
          </a:xfrm>
          <a:prstGeom prst="rect">
            <a:avLst/>
          </a:prstGeom>
        </p:spPr>
      </p:pic>
      <p:sp>
        <p:nvSpPr>
          <p:cNvPr id="12" name="Text 7"/>
          <p:cNvSpPr/>
          <p:nvPr/>
        </p:nvSpPr>
        <p:spPr>
          <a:xfrm>
            <a:off x="3969544" y="4901446"/>
            <a:ext cx="169783" cy="453509"/>
          </a:xfrm>
          <a:prstGeom prst="rect">
            <a:avLst/>
          </a:prstGeom>
          <a:noFill/>
          <a:ln/>
        </p:spPr>
        <p:txBody>
          <a:bodyPr wrap="none" lIns="0" tIns="0" rIns="0" bIns="0" rtlCol="0" anchor="t"/>
          <a:lstStyle/>
          <a:p>
            <a:pPr marL="0" indent="0" algn="ctr">
              <a:lnSpc>
                <a:spcPts val="3550"/>
              </a:lnSpc>
              <a:buNone/>
            </a:pPr>
            <a:r>
              <a:rPr lang="en-US" sz="2200" b="1" dirty="0">
                <a:solidFill>
                  <a:srgbClr val="464646"/>
                </a:solidFill>
                <a:latin typeface="DM Sans Semi Bold" pitchFamily="34" charset="0"/>
                <a:ea typeface="DM Sans Semi Bold" pitchFamily="34" charset="-122"/>
                <a:cs typeface="DM Sans Semi Bold" pitchFamily="34" charset="-120"/>
              </a:rPr>
              <a:t>3</a:t>
            </a:r>
            <a:endParaRPr lang="en-US" sz="2200" b="1" dirty="0"/>
          </a:p>
        </p:txBody>
      </p:sp>
      <p:sp>
        <p:nvSpPr>
          <p:cNvPr id="13" name="Text 8"/>
          <p:cNvSpPr/>
          <p:nvPr/>
        </p:nvSpPr>
        <p:spPr>
          <a:xfrm>
            <a:off x="6702266" y="4951095"/>
            <a:ext cx="4238149" cy="354330"/>
          </a:xfrm>
          <a:prstGeom prst="rect">
            <a:avLst/>
          </a:prstGeom>
          <a:noFill/>
          <a:ln/>
        </p:spPr>
        <p:txBody>
          <a:bodyPr wrap="none" lIns="0" tIns="0" rIns="0" bIns="0" rtlCol="0" anchor="t"/>
          <a:lstStyle/>
          <a:p>
            <a:pPr marL="0" indent="0" algn="l">
              <a:lnSpc>
                <a:spcPts val="2750"/>
              </a:lnSpc>
              <a:buNone/>
            </a:pPr>
            <a:r>
              <a:rPr lang="en-US" sz="3200" dirty="0" err="1">
                <a:solidFill>
                  <a:srgbClr val="464646"/>
                </a:solidFill>
                <a:latin typeface="Times New Roman" panose="02020603050405020304" pitchFamily="18" charset="0"/>
                <a:cs typeface="Times New Roman" panose="02020603050405020304" pitchFamily="18" charset="0"/>
              </a:rPr>
              <a:t>Cải</a:t>
            </a:r>
            <a:r>
              <a:rPr lang="en-US" sz="3200" dirty="0">
                <a:solidFill>
                  <a:srgbClr val="464646"/>
                </a:solidFill>
                <a:latin typeface="Times New Roman" panose="02020603050405020304" pitchFamily="18" charset="0"/>
                <a:cs typeface="Times New Roman" panose="02020603050405020304" pitchFamily="18" charset="0"/>
              </a:rPr>
              <a:t> thiện nhận thức </a:t>
            </a:r>
            <a:r>
              <a:rPr lang="en-US" sz="3200" dirty="0" err="1">
                <a:solidFill>
                  <a:srgbClr val="464646"/>
                </a:solidFill>
                <a:latin typeface="Times New Roman" panose="02020603050405020304" pitchFamily="18" charset="0"/>
                <a:cs typeface="Times New Roman" panose="02020603050405020304" pitchFamily="18" charset="0"/>
              </a:rPr>
              <a:t>môi</a:t>
            </a:r>
            <a:r>
              <a:rPr lang="en-US" sz="3200" dirty="0">
                <a:solidFill>
                  <a:srgbClr val="464646"/>
                </a:solidFill>
                <a:latin typeface="Times New Roman" panose="02020603050405020304" pitchFamily="18" charset="0"/>
                <a:cs typeface="Times New Roman" panose="02020603050405020304" pitchFamily="18" charset="0"/>
              </a:rPr>
              <a:t> </a:t>
            </a:r>
            <a:r>
              <a:rPr lang="en-US" sz="3200" dirty="0" err="1">
                <a:solidFill>
                  <a:srgbClr val="464646"/>
                </a:solidFill>
                <a:latin typeface="Times New Roman" panose="02020603050405020304" pitchFamily="18" charset="0"/>
                <a:cs typeface="Times New Roman" panose="02020603050405020304" pitchFamily="18" charset="0"/>
              </a:rPr>
              <a:t>trường</a:t>
            </a:r>
            <a:endParaRPr lang="en-US" sz="3200" dirty="0">
              <a:solidFill>
                <a:srgbClr val="464646"/>
              </a:solidFill>
              <a:latin typeface="Times New Roman" panose="02020603050405020304" pitchFamily="18" charset="0"/>
              <a:cs typeface="Times New Roman" panose="02020603050405020304" pitchFamily="18" charset="0"/>
            </a:endParaRPr>
          </a:p>
        </p:txBody>
      </p:sp>
      <p:sp>
        <p:nvSpPr>
          <p:cNvPr id="14" name="Shape 9"/>
          <p:cNvSpPr/>
          <p:nvPr/>
        </p:nvSpPr>
        <p:spPr>
          <a:xfrm>
            <a:off x="6532126" y="5545336"/>
            <a:ext cx="7247811" cy="15240"/>
          </a:xfrm>
          <a:prstGeom prst="roundRect">
            <a:avLst>
              <a:gd name="adj" fmla="val 223256"/>
            </a:avLst>
          </a:prstGeom>
          <a:solidFill>
            <a:srgbClr val="D8D4D4"/>
          </a:solidFill>
          <a:ln/>
        </p:spPr>
        <p:txBody>
          <a:bodyPr/>
          <a:lstStyle/>
          <a:p>
            <a:endParaRPr lang="en-US"/>
          </a:p>
        </p:txBody>
      </p:sp>
      <p:pic>
        <p:nvPicPr>
          <p:cNvPr id="15" name="Image 3" descr="preencoded.png"/>
          <p:cNvPicPr>
            <a:picLocks noChangeAspect="1"/>
          </p:cNvPicPr>
          <p:nvPr/>
        </p:nvPicPr>
        <p:blipFill>
          <a:blip r:embed="rId6"/>
          <a:stretch>
            <a:fillRect/>
          </a:stretch>
        </p:blipFill>
        <p:spPr>
          <a:xfrm>
            <a:off x="826294" y="5588913"/>
            <a:ext cx="6456164" cy="807958"/>
          </a:xfrm>
          <a:prstGeom prst="rect">
            <a:avLst/>
          </a:prstGeom>
        </p:spPr>
      </p:pic>
      <p:sp>
        <p:nvSpPr>
          <p:cNvPr id="16" name="Text 10"/>
          <p:cNvSpPr/>
          <p:nvPr/>
        </p:nvSpPr>
        <p:spPr>
          <a:xfrm>
            <a:off x="3963829" y="5766078"/>
            <a:ext cx="180856" cy="453509"/>
          </a:xfrm>
          <a:prstGeom prst="rect">
            <a:avLst/>
          </a:prstGeom>
          <a:noFill/>
          <a:ln/>
        </p:spPr>
        <p:txBody>
          <a:bodyPr wrap="none" lIns="0" tIns="0" rIns="0" bIns="0" rtlCol="0" anchor="t"/>
          <a:lstStyle/>
          <a:p>
            <a:pPr marL="0" indent="0" algn="ctr">
              <a:lnSpc>
                <a:spcPts val="3550"/>
              </a:lnSpc>
              <a:buNone/>
            </a:pPr>
            <a:r>
              <a:rPr lang="en-US" sz="2200" b="1" dirty="0">
                <a:solidFill>
                  <a:srgbClr val="464646"/>
                </a:solidFill>
                <a:latin typeface="DM Sans Semi Bold" pitchFamily="34" charset="0"/>
                <a:ea typeface="DM Sans Semi Bold" pitchFamily="34" charset="-122"/>
                <a:cs typeface="DM Sans Semi Bold" pitchFamily="34" charset="-120"/>
              </a:rPr>
              <a:t>4</a:t>
            </a:r>
            <a:endParaRPr lang="en-US" sz="2200" b="1" dirty="0"/>
          </a:p>
        </p:txBody>
      </p:sp>
      <p:sp>
        <p:nvSpPr>
          <p:cNvPr id="17" name="Text 11"/>
          <p:cNvSpPr/>
          <p:nvPr/>
        </p:nvSpPr>
        <p:spPr>
          <a:xfrm>
            <a:off x="7509272" y="5815727"/>
            <a:ext cx="3210878" cy="354330"/>
          </a:xfrm>
          <a:prstGeom prst="rect">
            <a:avLst/>
          </a:prstGeom>
          <a:noFill/>
          <a:ln/>
        </p:spPr>
        <p:txBody>
          <a:bodyPr wrap="none" lIns="0" tIns="0" rIns="0" bIns="0" rtlCol="0" anchor="t"/>
          <a:lstStyle/>
          <a:p>
            <a:pPr marL="0" indent="0" algn="l">
              <a:lnSpc>
                <a:spcPts val="2750"/>
              </a:lnSpc>
              <a:buNone/>
            </a:pPr>
            <a:r>
              <a:rPr lang="en-US" sz="3200" dirty="0">
                <a:solidFill>
                  <a:srgbClr val="464646"/>
                </a:solidFill>
                <a:latin typeface="Times New Roman" panose="02020603050405020304" pitchFamily="18" charset="0"/>
                <a:cs typeface="Times New Roman" panose="02020603050405020304" pitchFamily="18" charset="0"/>
              </a:rPr>
              <a:t>Hòa nhập xã hội tốt hơn</a:t>
            </a:r>
          </a:p>
        </p:txBody>
      </p:sp>
      <p:sp>
        <p:nvSpPr>
          <p:cNvPr id="18" name="Text 0">
            <a:extLst>
              <a:ext uri="{FF2B5EF4-FFF2-40B4-BE49-F238E27FC236}">
                <a16:creationId xmlns:a16="http://schemas.microsoft.com/office/drawing/2014/main" id="{4D4CBDEB-9420-FFE1-CE3F-A9F42EDAD37D}"/>
              </a:ext>
            </a:extLst>
          </p:cNvPr>
          <p:cNvSpPr/>
          <p:nvPr/>
        </p:nvSpPr>
        <p:spPr>
          <a:xfrm>
            <a:off x="826294" y="951563"/>
            <a:ext cx="8350092" cy="1417558"/>
          </a:xfrm>
          <a:prstGeom prst="rect">
            <a:avLst/>
          </a:prstGeom>
          <a:noFill/>
          <a:ln/>
        </p:spPr>
        <p:txBody>
          <a:bodyPr wrap="square" lIns="0" tIns="0" rIns="0" bIns="0" rtlCol="0" anchor="t"/>
          <a:lstStyle/>
          <a:p>
            <a:pPr>
              <a:lnSpc>
                <a:spcPts val="5550"/>
              </a:lnSpc>
            </a:pPr>
            <a:r>
              <a:rPr lang="en-US" sz="4800" b="1" dirty="0" err="1">
                <a:solidFill>
                  <a:schemeClr val="accent5">
                    <a:lumMod val="75000"/>
                  </a:schemeClr>
                </a:solidFill>
                <a:latin typeface="Times New Roman" panose="02020603050405020304" pitchFamily="18" charset="0"/>
                <a:cs typeface="Times New Roman" panose="02020603050405020304" pitchFamily="18" charset="0"/>
              </a:rPr>
              <a:t>Mục</a:t>
            </a:r>
            <a:r>
              <a:rPr lang="en-US" sz="4800" b="1" dirty="0">
                <a:solidFill>
                  <a:schemeClr val="accent5">
                    <a:lumMod val="75000"/>
                  </a:schemeClr>
                </a:solidFill>
                <a:latin typeface="Times New Roman" panose="02020603050405020304" pitchFamily="18" charset="0"/>
                <a:cs typeface="Times New Roman" panose="02020603050405020304" pitchFamily="18" charset="0"/>
              </a:rPr>
              <a:t> </a:t>
            </a:r>
            <a:r>
              <a:rPr lang="en-US" sz="4800" b="1" dirty="0" err="1">
                <a:solidFill>
                  <a:schemeClr val="accent5">
                    <a:lumMod val="75000"/>
                  </a:schemeClr>
                </a:solidFill>
                <a:latin typeface="Times New Roman" panose="02020603050405020304" pitchFamily="18" charset="0"/>
                <a:cs typeface="Times New Roman" panose="02020603050405020304" pitchFamily="18" charset="0"/>
              </a:rPr>
              <a:t>Tiêu</a:t>
            </a:r>
            <a:r>
              <a:rPr lang="en-US" sz="4800" b="1" dirty="0">
                <a:solidFill>
                  <a:schemeClr val="accent5">
                    <a:lumMod val="75000"/>
                  </a:schemeClr>
                </a:solidFill>
                <a:latin typeface="Times New Roman" panose="02020603050405020304" pitchFamily="18" charset="0"/>
                <a:cs typeface="Times New Roman" panose="02020603050405020304" pitchFamily="18" charset="0"/>
              </a:rPr>
              <a:t> </a:t>
            </a:r>
            <a:r>
              <a:rPr lang="en-US" sz="4800" b="1" dirty="0" err="1">
                <a:solidFill>
                  <a:schemeClr val="accent5">
                    <a:lumMod val="75000"/>
                  </a:schemeClr>
                </a:solidFill>
                <a:latin typeface="Times New Roman" panose="02020603050405020304" pitchFamily="18" charset="0"/>
                <a:cs typeface="Times New Roman" panose="02020603050405020304" pitchFamily="18" charset="0"/>
              </a:rPr>
              <a:t>của</a:t>
            </a:r>
            <a:r>
              <a:rPr lang="en-US" sz="4800" b="1" dirty="0">
                <a:solidFill>
                  <a:schemeClr val="accent5">
                    <a:lumMod val="75000"/>
                  </a:schemeClr>
                </a:solidFill>
                <a:latin typeface="Times New Roman" panose="02020603050405020304" pitchFamily="18" charset="0"/>
                <a:cs typeface="Times New Roman" panose="02020603050405020304" pitchFamily="18" charset="0"/>
              </a:rPr>
              <a:t> </a:t>
            </a:r>
            <a:r>
              <a:rPr lang="en-US" sz="4800" b="1" dirty="0" err="1">
                <a:solidFill>
                  <a:schemeClr val="accent5">
                    <a:lumMod val="75000"/>
                  </a:schemeClr>
                </a:solidFill>
                <a:latin typeface="Times New Roman" panose="02020603050405020304" pitchFamily="18" charset="0"/>
                <a:cs typeface="Times New Roman" panose="02020603050405020304" pitchFamily="18" charset="0"/>
              </a:rPr>
              <a:t>VisionWalk</a:t>
            </a:r>
            <a:endParaRPr lang="en-US" sz="4800" b="1" dirty="0">
              <a:solidFill>
                <a:schemeClr val="accent5">
                  <a:lumMod val="75000"/>
                </a:schemeClr>
              </a:solidFill>
              <a:latin typeface="Times New Roman" panose="02020603050405020304" pitchFamily="18" charset="0"/>
              <a:cs typeface="Times New Roman" panose="02020603050405020304" pitchFamily="18" charset="0"/>
            </a:endParaRPr>
          </a:p>
          <a:p>
            <a:pPr marL="0" indent="0">
              <a:lnSpc>
                <a:spcPts val="5550"/>
              </a:lnSpc>
              <a:buNone/>
            </a:pPr>
            <a:endParaRPr lang="en-US" sz="4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D4A31467-091D-80FB-69E6-6164A6277364}"/>
              </a:ext>
            </a:extLst>
          </p:cNvPr>
          <p:cNvGrpSpPr/>
          <p:nvPr/>
        </p:nvGrpSpPr>
        <p:grpSpPr>
          <a:xfrm>
            <a:off x="11496180" y="0"/>
            <a:ext cx="3115809" cy="1797055"/>
            <a:chOff x="10216565" y="-44087"/>
            <a:chExt cx="4413835" cy="2601142"/>
          </a:xfrm>
        </p:grpSpPr>
        <p:sp>
          <p:nvSpPr>
            <p:cNvPr id="21" name="Freeform 3">
              <a:extLst>
                <a:ext uri="{FF2B5EF4-FFF2-40B4-BE49-F238E27FC236}">
                  <a16:creationId xmlns:a16="http://schemas.microsoft.com/office/drawing/2014/main" id="{50B99D5D-C52A-D4C8-1FC5-DC315FFC8A56}"/>
                </a:ext>
              </a:extLst>
            </p:cNvPr>
            <p:cNvSpPr/>
            <p:nvPr/>
          </p:nvSpPr>
          <p:spPr>
            <a:xfrm>
              <a:off x="13763353" y="-44087"/>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440"/>
            </a:p>
          </p:txBody>
        </p:sp>
        <p:sp>
          <p:nvSpPr>
            <p:cNvPr id="22" name="Freeform 4">
              <a:extLst>
                <a:ext uri="{FF2B5EF4-FFF2-40B4-BE49-F238E27FC236}">
                  <a16:creationId xmlns:a16="http://schemas.microsoft.com/office/drawing/2014/main" id="{78B64DD5-4BBD-44AD-5B93-3F457D382316}"/>
                </a:ext>
              </a:extLst>
            </p:cNvPr>
            <p:cNvSpPr/>
            <p:nvPr/>
          </p:nvSpPr>
          <p:spPr>
            <a:xfrm>
              <a:off x="13763353" y="822961"/>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440"/>
            </a:p>
          </p:txBody>
        </p:sp>
        <p:sp>
          <p:nvSpPr>
            <p:cNvPr id="23" name="Freeform 5">
              <a:extLst>
                <a:ext uri="{FF2B5EF4-FFF2-40B4-BE49-F238E27FC236}">
                  <a16:creationId xmlns:a16="http://schemas.microsoft.com/office/drawing/2014/main" id="{7227DED6-E300-72A9-C2C2-7E41EA9C424B}"/>
                </a:ext>
              </a:extLst>
            </p:cNvPr>
            <p:cNvSpPr/>
            <p:nvPr/>
          </p:nvSpPr>
          <p:spPr>
            <a:xfrm rot="5400000" flipH="1" flipV="1">
              <a:off x="13763353" y="1690008"/>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440"/>
            </a:p>
          </p:txBody>
        </p:sp>
        <p:sp>
          <p:nvSpPr>
            <p:cNvPr id="24" name="Freeform 6">
              <a:extLst>
                <a:ext uri="{FF2B5EF4-FFF2-40B4-BE49-F238E27FC236}">
                  <a16:creationId xmlns:a16="http://schemas.microsoft.com/office/drawing/2014/main" id="{3AAB17DE-2DE7-954D-104A-1583EA9287A6}"/>
                </a:ext>
              </a:extLst>
            </p:cNvPr>
            <p:cNvSpPr/>
            <p:nvPr/>
          </p:nvSpPr>
          <p:spPr>
            <a:xfrm>
              <a:off x="12896306" y="-44087"/>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sz="1440"/>
            </a:p>
          </p:txBody>
        </p:sp>
        <p:sp>
          <p:nvSpPr>
            <p:cNvPr id="25" name="Freeform 7">
              <a:extLst>
                <a:ext uri="{FF2B5EF4-FFF2-40B4-BE49-F238E27FC236}">
                  <a16:creationId xmlns:a16="http://schemas.microsoft.com/office/drawing/2014/main" id="{E4433F05-FEB0-7659-44A4-A0B1FBAFBAFF}"/>
                </a:ext>
              </a:extLst>
            </p:cNvPr>
            <p:cNvSpPr/>
            <p:nvPr/>
          </p:nvSpPr>
          <p:spPr>
            <a:xfrm rot="5400000">
              <a:off x="12029259" y="822961"/>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440" dirty="0"/>
            </a:p>
          </p:txBody>
        </p:sp>
        <p:sp>
          <p:nvSpPr>
            <p:cNvPr id="26" name="Freeform 8">
              <a:extLst>
                <a:ext uri="{FF2B5EF4-FFF2-40B4-BE49-F238E27FC236}">
                  <a16:creationId xmlns:a16="http://schemas.microsoft.com/office/drawing/2014/main" id="{0EE1A4B3-8396-8EEF-B0D3-47C875C7CB2F}"/>
                </a:ext>
              </a:extLst>
            </p:cNvPr>
            <p:cNvSpPr/>
            <p:nvPr/>
          </p:nvSpPr>
          <p:spPr>
            <a:xfrm rot="-10800000">
              <a:off x="12896306" y="1690008"/>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sz="1440"/>
            </a:p>
          </p:txBody>
        </p:sp>
        <p:sp>
          <p:nvSpPr>
            <p:cNvPr id="27" name="Freeform 9">
              <a:extLst>
                <a:ext uri="{FF2B5EF4-FFF2-40B4-BE49-F238E27FC236}">
                  <a16:creationId xmlns:a16="http://schemas.microsoft.com/office/drawing/2014/main" id="{3A7645DB-5E27-EF79-CAA1-EE479941A8F8}"/>
                </a:ext>
              </a:extLst>
            </p:cNvPr>
            <p:cNvSpPr/>
            <p:nvPr/>
          </p:nvSpPr>
          <p:spPr>
            <a:xfrm rot="-10800000" flipH="1" flipV="1">
              <a:off x="12029259" y="1690008"/>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440"/>
            </a:p>
          </p:txBody>
        </p:sp>
        <p:sp>
          <p:nvSpPr>
            <p:cNvPr id="28" name="Freeform 10">
              <a:extLst>
                <a:ext uri="{FF2B5EF4-FFF2-40B4-BE49-F238E27FC236}">
                  <a16:creationId xmlns:a16="http://schemas.microsoft.com/office/drawing/2014/main" id="{8EBF0708-FFDC-A381-09E2-91363B88E26F}"/>
                </a:ext>
              </a:extLst>
            </p:cNvPr>
            <p:cNvSpPr/>
            <p:nvPr/>
          </p:nvSpPr>
          <p:spPr>
            <a:xfrm rot="5400000" flipH="1" flipV="1">
              <a:off x="10216565" y="-44087"/>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sz="1440"/>
            </a:p>
          </p:txBody>
        </p:sp>
        <p:sp>
          <p:nvSpPr>
            <p:cNvPr id="29" name="Freeform 11">
              <a:extLst>
                <a:ext uri="{FF2B5EF4-FFF2-40B4-BE49-F238E27FC236}">
                  <a16:creationId xmlns:a16="http://schemas.microsoft.com/office/drawing/2014/main" id="{3E4F8460-4B6B-BD54-3C07-6BADFB4EA417}"/>
                </a:ext>
              </a:extLst>
            </p:cNvPr>
            <p:cNvSpPr/>
            <p:nvPr/>
          </p:nvSpPr>
          <p:spPr>
            <a:xfrm rot="-10800000" flipH="1" flipV="1">
              <a:off x="10216565" y="822961"/>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440"/>
            </a:p>
          </p:txBody>
        </p:sp>
      </p:grpSp>
      <p:grpSp>
        <p:nvGrpSpPr>
          <p:cNvPr id="30" name="Group 29">
            <a:extLst>
              <a:ext uri="{FF2B5EF4-FFF2-40B4-BE49-F238E27FC236}">
                <a16:creationId xmlns:a16="http://schemas.microsoft.com/office/drawing/2014/main" id="{4D21A0CC-9C8C-3E3B-0660-762D0B266F43}"/>
              </a:ext>
            </a:extLst>
          </p:cNvPr>
          <p:cNvGrpSpPr/>
          <p:nvPr/>
        </p:nvGrpSpPr>
        <p:grpSpPr>
          <a:xfrm>
            <a:off x="1" y="6453545"/>
            <a:ext cx="3100038" cy="1828641"/>
            <a:chOff x="1" y="5635325"/>
            <a:chExt cx="4391494" cy="2646861"/>
          </a:xfrm>
        </p:grpSpPr>
        <p:sp>
          <p:nvSpPr>
            <p:cNvPr id="31" name="Freeform 12">
              <a:extLst>
                <a:ext uri="{FF2B5EF4-FFF2-40B4-BE49-F238E27FC236}">
                  <a16:creationId xmlns:a16="http://schemas.microsoft.com/office/drawing/2014/main" id="{5CA18F21-7AB3-AD63-5959-B0DBAEA9C914}"/>
                </a:ext>
              </a:extLst>
            </p:cNvPr>
            <p:cNvSpPr/>
            <p:nvPr/>
          </p:nvSpPr>
          <p:spPr>
            <a:xfrm rot="-10800000">
              <a:off x="7621" y="5635325"/>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440"/>
            </a:p>
          </p:txBody>
        </p:sp>
        <p:sp>
          <p:nvSpPr>
            <p:cNvPr id="32" name="Freeform 13">
              <a:extLst>
                <a:ext uri="{FF2B5EF4-FFF2-40B4-BE49-F238E27FC236}">
                  <a16:creationId xmlns:a16="http://schemas.microsoft.com/office/drawing/2014/main" id="{C69B5FCE-C045-BB7E-69D6-F035E941B5AA}"/>
                </a:ext>
              </a:extLst>
            </p:cNvPr>
            <p:cNvSpPr/>
            <p:nvPr/>
          </p:nvSpPr>
          <p:spPr>
            <a:xfrm>
              <a:off x="867048" y="5658185"/>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440"/>
            </a:p>
          </p:txBody>
        </p:sp>
        <p:sp>
          <p:nvSpPr>
            <p:cNvPr id="33" name="Freeform 14">
              <a:extLst>
                <a:ext uri="{FF2B5EF4-FFF2-40B4-BE49-F238E27FC236}">
                  <a16:creationId xmlns:a16="http://schemas.microsoft.com/office/drawing/2014/main" id="{F474CD31-AB60-76E4-3A6B-1A2F59E5190A}"/>
                </a:ext>
              </a:extLst>
            </p:cNvPr>
            <p:cNvSpPr/>
            <p:nvPr/>
          </p:nvSpPr>
          <p:spPr>
            <a:xfrm>
              <a:off x="1" y="6525232"/>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440"/>
            </a:p>
          </p:txBody>
        </p:sp>
        <p:sp>
          <p:nvSpPr>
            <p:cNvPr id="34" name="Freeform 15">
              <a:extLst>
                <a:ext uri="{FF2B5EF4-FFF2-40B4-BE49-F238E27FC236}">
                  <a16:creationId xmlns:a16="http://schemas.microsoft.com/office/drawing/2014/main" id="{7F8376A6-5847-27F6-65CB-26DE4DF1EFBF}"/>
                </a:ext>
              </a:extLst>
            </p:cNvPr>
            <p:cNvSpPr/>
            <p:nvPr/>
          </p:nvSpPr>
          <p:spPr>
            <a:xfrm rot="-10800000">
              <a:off x="1" y="739227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440"/>
            </a:p>
          </p:txBody>
        </p:sp>
        <p:sp>
          <p:nvSpPr>
            <p:cNvPr id="35" name="Freeform 16">
              <a:extLst>
                <a:ext uri="{FF2B5EF4-FFF2-40B4-BE49-F238E27FC236}">
                  <a16:creationId xmlns:a16="http://schemas.microsoft.com/office/drawing/2014/main" id="{2298D4E7-2A76-E845-97E8-3904C7607BEA}"/>
                </a:ext>
              </a:extLst>
            </p:cNvPr>
            <p:cNvSpPr/>
            <p:nvPr/>
          </p:nvSpPr>
          <p:spPr>
            <a:xfrm rot="-5400000">
              <a:off x="867048" y="739227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440"/>
            </a:p>
          </p:txBody>
        </p:sp>
        <p:sp>
          <p:nvSpPr>
            <p:cNvPr id="36" name="Freeform 17">
              <a:extLst>
                <a:ext uri="{FF2B5EF4-FFF2-40B4-BE49-F238E27FC236}">
                  <a16:creationId xmlns:a16="http://schemas.microsoft.com/office/drawing/2014/main" id="{BC3F6ACC-E958-3332-0DCB-859E5AABB714}"/>
                </a:ext>
              </a:extLst>
            </p:cNvPr>
            <p:cNvSpPr/>
            <p:nvPr/>
          </p:nvSpPr>
          <p:spPr>
            <a:xfrm rot="-10800000">
              <a:off x="2657401" y="741513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440"/>
            </a:p>
          </p:txBody>
        </p:sp>
        <p:sp>
          <p:nvSpPr>
            <p:cNvPr id="37" name="Freeform 18">
              <a:extLst>
                <a:ext uri="{FF2B5EF4-FFF2-40B4-BE49-F238E27FC236}">
                  <a16:creationId xmlns:a16="http://schemas.microsoft.com/office/drawing/2014/main" id="{792FBD8A-1F1F-EBCB-9C92-A4D75B1F6A88}"/>
                </a:ext>
              </a:extLst>
            </p:cNvPr>
            <p:cNvSpPr/>
            <p:nvPr/>
          </p:nvSpPr>
          <p:spPr>
            <a:xfrm>
              <a:off x="2657401" y="6548092"/>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440"/>
            </a:p>
          </p:txBody>
        </p:sp>
        <p:sp>
          <p:nvSpPr>
            <p:cNvPr id="38" name="Freeform 19">
              <a:extLst>
                <a:ext uri="{FF2B5EF4-FFF2-40B4-BE49-F238E27FC236}">
                  <a16:creationId xmlns:a16="http://schemas.microsoft.com/office/drawing/2014/main" id="{F8EE7094-921D-2193-F14D-AA6B876275C9}"/>
                </a:ext>
              </a:extLst>
            </p:cNvPr>
            <p:cNvSpPr/>
            <p:nvPr/>
          </p:nvSpPr>
          <p:spPr>
            <a:xfrm rot="5400000">
              <a:off x="3524448" y="741513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440"/>
            </a:p>
          </p:txBody>
        </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172"/>
          </a:xfrm>
          <a:prstGeom prst="rect">
            <a:avLst/>
          </a:prstGeom>
        </p:spPr>
      </p:pic>
      <p:sp>
        <p:nvSpPr>
          <p:cNvPr id="3" name="Text 0"/>
          <p:cNvSpPr/>
          <p:nvPr/>
        </p:nvSpPr>
        <p:spPr>
          <a:xfrm>
            <a:off x="6246495" y="597218"/>
            <a:ext cx="5429369" cy="678656"/>
          </a:xfrm>
          <a:prstGeom prst="rect">
            <a:avLst/>
          </a:prstGeom>
          <a:noFill/>
          <a:ln/>
        </p:spPr>
        <p:txBody>
          <a:bodyPr wrap="none" lIns="0" tIns="0" rIns="0" bIns="0" rtlCol="0" anchor="t"/>
          <a:lstStyle/>
          <a:p>
            <a:pPr marL="0" indent="0">
              <a:lnSpc>
                <a:spcPts val="5300"/>
              </a:lnSpc>
              <a:buNone/>
            </a:pPr>
            <a:r>
              <a:rPr lang="en-US" sz="4800" b="1" dirty="0">
                <a:solidFill>
                  <a:schemeClr val="accent5">
                    <a:lumMod val="75000"/>
                  </a:schemeClr>
                </a:solidFill>
                <a:latin typeface="Times New Roman" panose="02020603050405020304" pitchFamily="18" charset="0"/>
                <a:cs typeface="Times New Roman" panose="02020603050405020304" pitchFamily="18" charset="0"/>
              </a:rPr>
              <a:t>Công</a:t>
            </a:r>
            <a:r>
              <a:rPr lang="en-US" sz="4250" dirty="0">
                <a:solidFill>
                  <a:srgbClr val="030303"/>
                </a:solidFill>
                <a:latin typeface="DM Sans Semi Bold" pitchFamily="34" charset="0"/>
                <a:ea typeface="DM Sans Semi Bold" pitchFamily="34" charset="-122"/>
                <a:cs typeface="DM Sans Semi Bold" pitchFamily="34" charset="-120"/>
              </a:rPr>
              <a:t> </a:t>
            </a:r>
            <a:r>
              <a:rPr lang="en-US" sz="4800" b="1" dirty="0">
                <a:solidFill>
                  <a:schemeClr val="accent5">
                    <a:lumMod val="75000"/>
                  </a:schemeClr>
                </a:solidFill>
                <a:latin typeface="Times New Roman" panose="02020603050405020304" pitchFamily="18" charset="0"/>
                <a:cs typeface="Times New Roman" panose="02020603050405020304" pitchFamily="18" charset="0"/>
              </a:rPr>
              <a:t>Nghệ Cốt Lõi</a:t>
            </a:r>
          </a:p>
        </p:txBody>
      </p:sp>
      <p:grpSp>
        <p:nvGrpSpPr>
          <p:cNvPr id="13" name="Group 12">
            <a:extLst>
              <a:ext uri="{FF2B5EF4-FFF2-40B4-BE49-F238E27FC236}">
                <a16:creationId xmlns:a16="http://schemas.microsoft.com/office/drawing/2014/main" id="{C74EB6ED-8DA3-D580-B3D4-28F24F9C8CD0}"/>
              </a:ext>
            </a:extLst>
          </p:cNvPr>
          <p:cNvGrpSpPr/>
          <p:nvPr/>
        </p:nvGrpSpPr>
        <p:grpSpPr>
          <a:xfrm>
            <a:off x="6246495" y="1601629"/>
            <a:ext cx="7623810" cy="1577101"/>
            <a:chOff x="6246495" y="1601629"/>
            <a:chExt cx="7623810" cy="1577101"/>
          </a:xfrm>
        </p:grpSpPr>
        <p:pic>
          <p:nvPicPr>
            <p:cNvPr id="4" name="Image 1" descr="preencoded.png"/>
            <p:cNvPicPr>
              <a:picLocks noChangeAspect="1"/>
            </p:cNvPicPr>
            <p:nvPr/>
          </p:nvPicPr>
          <p:blipFill>
            <a:blip r:embed="rId4"/>
            <a:stretch>
              <a:fillRect/>
            </a:stretch>
          </p:blipFill>
          <p:spPr>
            <a:xfrm>
              <a:off x="6246495" y="1601629"/>
              <a:ext cx="542925" cy="542925"/>
            </a:xfrm>
            <a:prstGeom prst="rect">
              <a:avLst/>
            </a:prstGeom>
          </p:spPr>
        </p:pic>
        <p:sp>
          <p:nvSpPr>
            <p:cNvPr id="5" name="Text 1"/>
            <p:cNvSpPr/>
            <p:nvPr/>
          </p:nvSpPr>
          <p:spPr>
            <a:xfrm>
              <a:off x="6246495" y="2361724"/>
              <a:ext cx="2714625" cy="339328"/>
            </a:xfrm>
            <a:prstGeom prst="rect">
              <a:avLst/>
            </a:prstGeom>
            <a:noFill/>
            <a:ln/>
          </p:spPr>
          <p:txBody>
            <a:bodyPr wrap="none" lIns="0" tIns="0" rIns="0" bIns="0" rtlCol="0" anchor="t"/>
            <a:lstStyle/>
            <a:p>
              <a:pPr marL="0" indent="0" algn="l">
                <a:lnSpc>
                  <a:spcPts val="2650"/>
                </a:lnSpc>
                <a:buNone/>
              </a:pPr>
              <a:r>
                <a:rPr lang="en-US" sz="3200" b="1" dirty="0">
                  <a:latin typeface="Times New Roman" panose="02020603050405020304" pitchFamily="18" charset="0"/>
                  <a:cs typeface="Times New Roman" panose="02020603050405020304" pitchFamily="18" charset="0"/>
                </a:rPr>
                <a:t>TensorFlow/</a:t>
              </a:r>
              <a:r>
                <a:rPr lang="en-US" sz="3200" b="1" dirty="0" err="1">
                  <a:latin typeface="Times New Roman" panose="02020603050405020304" pitchFamily="18" charset="0"/>
                  <a:cs typeface="Times New Roman" panose="02020603050405020304" pitchFamily="18" charset="0"/>
                </a:rPr>
                <a:t>PyTorch</a:t>
              </a:r>
              <a:endParaRPr lang="en-US" sz="3200" b="1" dirty="0">
                <a:latin typeface="Times New Roman" panose="02020603050405020304" pitchFamily="18" charset="0"/>
                <a:cs typeface="Times New Roman" panose="02020603050405020304" pitchFamily="18" charset="0"/>
              </a:endParaRPr>
            </a:p>
          </p:txBody>
        </p:sp>
        <p:sp>
          <p:nvSpPr>
            <p:cNvPr id="6" name="Text 2"/>
            <p:cNvSpPr/>
            <p:nvPr/>
          </p:nvSpPr>
          <p:spPr>
            <a:xfrm>
              <a:off x="6246495" y="2831306"/>
              <a:ext cx="7623810" cy="347424"/>
            </a:xfrm>
            <a:prstGeom prst="rect">
              <a:avLst/>
            </a:prstGeom>
            <a:noFill/>
            <a:ln/>
          </p:spPr>
          <p:txBody>
            <a:bodyPr wrap="none" lIns="0" tIns="0" rIns="0" bIns="0" rtlCol="0" anchor="t"/>
            <a:lstStyle/>
            <a:p>
              <a:pPr marL="0" indent="0" algn="l">
                <a:lnSpc>
                  <a:spcPts val="2700"/>
                </a:lnSpc>
                <a:buNone/>
              </a:pPr>
              <a:r>
                <a:rPr lang="en-US" sz="2800" dirty="0">
                  <a:latin typeface="Times New Roman" panose="02020603050405020304" pitchFamily="18" charset="0"/>
                  <a:cs typeface="Times New Roman" panose="02020603050405020304" pitchFamily="18" charset="0"/>
                </a:rPr>
                <a:t>Xây</a:t>
              </a:r>
              <a:r>
                <a:rPr lang="en-US" sz="1700" dirty="0">
                  <a:solidFill>
                    <a:srgbClr val="464646"/>
                  </a:solidFill>
                  <a:latin typeface="Inter Medium" pitchFamily="34" charset="0"/>
                  <a:ea typeface="Inter Medium" pitchFamily="34" charset="-122"/>
                  <a:cs typeface="Inter Medium" pitchFamily="34" charset="-120"/>
                </a:rPr>
                <a:t> </a:t>
              </a:r>
              <a:r>
                <a:rPr lang="en-US" sz="2800" dirty="0">
                  <a:latin typeface="Times New Roman" panose="02020603050405020304" pitchFamily="18" charset="0"/>
                  <a:cs typeface="Times New Roman" panose="02020603050405020304" pitchFamily="18" charset="0"/>
                </a:rPr>
                <a:t>dựng</a:t>
              </a:r>
              <a:r>
                <a:rPr lang="en-US" sz="1700" dirty="0">
                  <a:solidFill>
                    <a:srgbClr val="464646"/>
                  </a:solidFill>
                  <a:latin typeface="Inter Medium" pitchFamily="34" charset="0"/>
                  <a:ea typeface="Inter Medium" pitchFamily="34" charset="-122"/>
                  <a:cs typeface="Inter Medium" pitchFamily="34" charset="-120"/>
                </a:rPr>
                <a:t> </a:t>
              </a:r>
              <a:r>
                <a:rPr lang="en-US" sz="2800" dirty="0">
                  <a:latin typeface="Times New Roman" panose="02020603050405020304" pitchFamily="18" charset="0"/>
                  <a:cs typeface="Times New Roman" panose="02020603050405020304" pitchFamily="18" charset="0"/>
                </a:rPr>
                <a:t>và huấn luyện mô hình học sâu</a:t>
              </a:r>
            </a:p>
          </p:txBody>
        </p:sp>
      </p:grpSp>
      <p:grpSp>
        <p:nvGrpSpPr>
          <p:cNvPr id="14" name="Group 13">
            <a:extLst>
              <a:ext uri="{FF2B5EF4-FFF2-40B4-BE49-F238E27FC236}">
                <a16:creationId xmlns:a16="http://schemas.microsoft.com/office/drawing/2014/main" id="{A017C7FC-5E07-C6BE-D7FA-657249705764}"/>
              </a:ext>
            </a:extLst>
          </p:cNvPr>
          <p:cNvGrpSpPr/>
          <p:nvPr/>
        </p:nvGrpSpPr>
        <p:grpSpPr>
          <a:xfrm>
            <a:off x="6246495" y="3830241"/>
            <a:ext cx="7623810" cy="1577101"/>
            <a:chOff x="6246495" y="3830241"/>
            <a:chExt cx="7623810" cy="1577101"/>
          </a:xfrm>
        </p:grpSpPr>
        <p:pic>
          <p:nvPicPr>
            <p:cNvPr id="7" name="Image 2" descr="preencoded.png"/>
            <p:cNvPicPr>
              <a:picLocks noChangeAspect="1"/>
            </p:cNvPicPr>
            <p:nvPr/>
          </p:nvPicPr>
          <p:blipFill>
            <a:blip r:embed="rId5"/>
            <a:stretch>
              <a:fillRect/>
            </a:stretch>
          </p:blipFill>
          <p:spPr>
            <a:xfrm>
              <a:off x="6246495" y="3830241"/>
              <a:ext cx="542925" cy="542925"/>
            </a:xfrm>
            <a:prstGeom prst="rect">
              <a:avLst/>
            </a:prstGeom>
          </p:spPr>
        </p:pic>
        <p:sp>
          <p:nvSpPr>
            <p:cNvPr id="8" name="Text 3"/>
            <p:cNvSpPr/>
            <p:nvPr/>
          </p:nvSpPr>
          <p:spPr>
            <a:xfrm>
              <a:off x="6246495" y="4590336"/>
              <a:ext cx="2714625" cy="339328"/>
            </a:xfrm>
            <a:prstGeom prst="rect">
              <a:avLst/>
            </a:prstGeom>
            <a:noFill/>
            <a:ln/>
          </p:spPr>
          <p:txBody>
            <a:bodyPr wrap="none" lIns="0" tIns="0" rIns="0" bIns="0" rtlCol="0" anchor="t"/>
            <a:lstStyle/>
            <a:p>
              <a:pPr marL="0" indent="0" algn="l">
                <a:lnSpc>
                  <a:spcPts val="2650"/>
                </a:lnSpc>
                <a:buNone/>
              </a:pPr>
              <a:r>
                <a:rPr lang="en-US" sz="3200" b="1" dirty="0">
                  <a:latin typeface="Times New Roman" panose="02020603050405020304" pitchFamily="18" charset="0"/>
                  <a:cs typeface="Times New Roman" panose="02020603050405020304" pitchFamily="18" charset="0"/>
                </a:rPr>
                <a:t>OpenCV</a:t>
              </a:r>
            </a:p>
          </p:txBody>
        </p:sp>
        <p:sp>
          <p:nvSpPr>
            <p:cNvPr id="9" name="Text 4"/>
            <p:cNvSpPr/>
            <p:nvPr/>
          </p:nvSpPr>
          <p:spPr>
            <a:xfrm>
              <a:off x="6246495" y="5059918"/>
              <a:ext cx="7623810" cy="347424"/>
            </a:xfrm>
            <a:prstGeom prst="rect">
              <a:avLst/>
            </a:prstGeom>
            <a:noFill/>
            <a:ln/>
          </p:spPr>
          <p:txBody>
            <a:bodyPr wrap="none" lIns="0" tIns="0" rIns="0" bIns="0" rtlCol="0" anchor="t"/>
            <a:lstStyle/>
            <a:p>
              <a:pPr marL="0" indent="0" algn="l">
                <a:lnSpc>
                  <a:spcPts val="2700"/>
                </a:lnSpc>
                <a:buNone/>
              </a:pPr>
              <a:r>
                <a:rPr lang="en-US" sz="2800" dirty="0">
                  <a:latin typeface="Times New Roman" panose="02020603050405020304" pitchFamily="18" charset="0"/>
                  <a:cs typeface="Times New Roman" panose="02020603050405020304" pitchFamily="18" charset="0"/>
                </a:rPr>
                <a:t>Xử lý hình ảnh cơ bản và phát hiện vật cản</a:t>
              </a:r>
            </a:p>
          </p:txBody>
        </p:sp>
      </p:grpSp>
      <p:grpSp>
        <p:nvGrpSpPr>
          <p:cNvPr id="15" name="Group 14">
            <a:extLst>
              <a:ext uri="{FF2B5EF4-FFF2-40B4-BE49-F238E27FC236}">
                <a16:creationId xmlns:a16="http://schemas.microsoft.com/office/drawing/2014/main" id="{A57B6135-BD25-721D-E238-1A21B67D694F}"/>
              </a:ext>
            </a:extLst>
          </p:cNvPr>
          <p:cNvGrpSpPr/>
          <p:nvPr/>
        </p:nvGrpSpPr>
        <p:grpSpPr>
          <a:xfrm>
            <a:off x="6246495" y="6058853"/>
            <a:ext cx="7623810" cy="1577101"/>
            <a:chOff x="6246495" y="6058853"/>
            <a:chExt cx="7623810" cy="1577101"/>
          </a:xfrm>
        </p:grpSpPr>
        <p:pic>
          <p:nvPicPr>
            <p:cNvPr id="10" name="Image 3" descr="preencoded.png"/>
            <p:cNvPicPr>
              <a:picLocks noChangeAspect="1"/>
            </p:cNvPicPr>
            <p:nvPr/>
          </p:nvPicPr>
          <p:blipFill>
            <a:blip r:embed="rId6"/>
            <a:stretch>
              <a:fillRect/>
            </a:stretch>
          </p:blipFill>
          <p:spPr>
            <a:xfrm>
              <a:off x="6246495" y="6058853"/>
              <a:ext cx="542925" cy="542925"/>
            </a:xfrm>
            <a:prstGeom prst="rect">
              <a:avLst/>
            </a:prstGeom>
          </p:spPr>
        </p:pic>
        <p:sp>
          <p:nvSpPr>
            <p:cNvPr id="11" name="Text 5"/>
            <p:cNvSpPr/>
            <p:nvPr/>
          </p:nvSpPr>
          <p:spPr>
            <a:xfrm>
              <a:off x="6246495" y="6818947"/>
              <a:ext cx="2714625" cy="339328"/>
            </a:xfrm>
            <a:prstGeom prst="rect">
              <a:avLst/>
            </a:prstGeom>
            <a:noFill/>
            <a:ln/>
          </p:spPr>
          <p:txBody>
            <a:bodyPr wrap="none" lIns="0" tIns="0" rIns="0" bIns="0" rtlCol="0" anchor="t"/>
            <a:lstStyle/>
            <a:p>
              <a:pPr>
                <a:lnSpc>
                  <a:spcPts val="2650"/>
                </a:lnSpc>
              </a:pPr>
              <a:r>
                <a:rPr lang="en-US" sz="3200" b="1" dirty="0">
                  <a:latin typeface="Times New Roman" panose="02020603050405020304" pitchFamily="18" charset="0"/>
                  <a:cs typeface="Times New Roman" panose="02020603050405020304" pitchFamily="18" charset="0"/>
                </a:rPr>
                <a:t>YOLOv8</a:t>
              </a:r>
            </a:p>
          </p:txBody>
        </p:sp>
        <p:sp>
          <p:nvSpPr>
            <p:cNvPr id="12" name="Text 6"/>
            <p:cNvSpPr/>
            <p:nvPr/>
          </p:nvSpPr>
          <p:spPr>
            <a:xfrm>
              <a:off x="6246495" y="7288530"/>
              <a:ext cx="7623810" cy="347424"/>
            </a:xfrm>
            <a:prstGeom prst="rect">
              <a:avLst/>
            </a:prstGeom>
            <a:noFill/>
            <a:ln/>
          </p:spPr>
          <p:txBody>
            <a:bodyPr wrap="none" lIns="0" tIns="0" rIns="0" bIns="0" rtlCol="0" anchor="t"/>
            <a:lstStyle/>
            <a:p>
              <a:pPr marL="0" indent="0" algn="l">
                <a:lnSpc>
                  <a:spcPts val="2700"/>
                </a:lnSpc>
                <a:buNone/>
              </a:pPr>
              <a:r>
                <a:rPr lang="en-US" sz="2800" dirty="0">
                  <a:latin typeface="Times New Roman" panose="02020603050405020304" pitchFamily="18" charset="0"/>
                  <a:cs typeface="Times New Roman" panose="02020603050405020304" pitchFamily="18" charset="0"/>
                </a:rPr>
                <a:t>Nhận</a:t>
              </a:r>
              <a:r>
                <a:rPr lang="en-US" sz="1700" dirty="0">
                  <a:solidFill>
                    <a:srgbClr val="464646"/>
                  </a:solidFill>
                  <a:latin typeface="Inter Medium" pitchFamily="34" charset="0"/>
                  <a:ea typeface="Inter Medium" pitchFamily="34" charset="-122"/>
                  <a:cs typeface="Inter Medium" pitchFamily="34" charset="-120"/>
                </a:rPr>
                <a:t> </a:t>
              </a:r>
              <a:r>
                <a:rPr lang="en-US" sz="2800" dirty="0">
                  <a:latin typeface="Times New Roman" panose="02020603050405020304" pitchFamily="18" charset="0"/>
                  <a:cs typeface="Times New Roman" panose="02020603050405020304" pitchFamily="18" charset="0"/>
                </a:rPr>
                <a:t>diện đối tượng nhanh và nhẹ</a:t>
              </a:r>
            </a:p>
          </p:txBody>
        </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62720"/>
            <a:ext cx="7250430" cy="708779"/>
          </a:xfrm>
          <a:prstGeom prst="rect">
            <a:avLst/>
          </a:prstGeom>
          <a:noFill/>
          <a:ln/>
        </p:spPr>
        <p:txBody>
          <a:bodyPr wrap="none" lIns="0" tIns="0" rIns="0" bIns="0" rtlCol="0" anchor="t"/>
          <a:lstStyle/>
          <a:p>
            <a:pPr marL="0" indent="0">
              <a:lnSpc>
                <a:spcPts val="5550"/>
              </a:lnSpc>
              <a:buNone/>
            </a:pPr>
            <a:r>
              <a:rPr lang="en-US" sz="4800" b="1" dirty="0">
                <a:solidFill>
                  <a:schemeClr val="accent5">
                    <a:lumMod val="75000"/>
                  </a:schemeClr>
                </a:solidFill>
                <a:latin typeface="Times New Roman" panose="02020603050405020304" pitchFamily="18" charset="0"/>
                <a:cs typeface="Times New Roman" panose="02020603050405020304" pitchFamily="18" charset="0"/>
              </a:rPr>
              <a:t>Mô Hình Hoạt Động Cơ Bản</a:t>
            </a:r>
          </a:p>
        </p:txBody>
      </p:sp>
      <p:grpSp>
        <p:nvGrpSpPr>
          <p:cNvPr id="13" name="Group 12">
            <a:extLst>
              <a:ext uri="{FF2B5EF4-FFF2-40B4-BE49-F238E27FC236}">
                <a16:creationId xmlns:a16="http://schemas.microsoft.com/office/drawing/2014/main" id="{C5EEBD3C-506B-180F-48D3-DC36BDE6DCA8}"/>
              </a:ext>
            </a:extLst>
          </p:cNvPr>
          <p:cNvGrpSpPr/>
          <p:nvPr/>
        </p:nvGrpSpPr>
        <p:grpSpPr>
          <a:xfrm>
            <a:off x="793790" y="4711660"/>
            <a:ext cx="4347567" cy="2463642"/>
            <a:chOff x="793790" y="4711660"/>
            <a:chExt cx="4347567" cy="2463642"/>
          </a:xfrm>
        </p:grpSpPr>
        <p:pic>
          <p:nvPicPr>
            <p:cNvPr id="4" name="Image 1" descr="preencoded.png"/>
            <p:cNvPicPr>
              <a:picLocks noChangeAspect="1"/>
            </p:cNvPicPr>
            <p:nvPr/>
          </p:nvPicPr>
          <p:blipFill>
            <a:blip r:embed="rId4"/>
            <a:stretch>
              <a:fillRect/>
            </a:stretch>
          </p:blipFill>
          <p:spPr>
            <a:xfrm>
              <a:off x="793790" y="4711660"/>
              <a:ext cx="4347567" cy="907256"/>
            </a:xfrm>
            <a:prstGeom prst="rect">
              <a:avLst/>
            </a:prstGeom>
          </p:spPr>
        </p:pic>
        <p:sp>
          <p:nvSpPr>
            <p:cNvPr id="5" name="Text 1"/>
            <p:cNvSpPr/>
            <p:nvPr/>
          </p:nvSpPr>
          <p:spPr>
            <a:xfrm>
              <a:off x="1020604" y="5959078"/>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464646"/>
                  </a:solidFill>
                  <a:latin typeface="Times New Roman" panose="02020603050405020304" pitchFamily="18" charset="0"/>
                  <a:ea typeface="DM Sans Semi Bold" pitchFamily="34" charset="-122"/>
                  <a:cs typeface="Times New Roman" panose="02020603050405020304" pitchFamily="18" charset="0"/>
                </a:rPr>
                <a:t>Thu thập dữ liệu</a:t>
              </a:r>
              <a:endParaRPr lang="en-US" sz="3200" b="1" dirty="0">
                <a:latin typeface="Times New Roman" panose="02020603050405020304" pitchFamily="18" charset="0"/>
                <a:cs typeface="Times New Roman" panose="02020603050405020304" pitchFamily="18" charset="0"/>
              </a:endParaRPr>
            </a:p>
          </p:txBody>
        </p:sp>
        <p:sp>
          <p:nvSpPr>
            <p:cNvPr id="6" name="Text 2"/>
            <p:cNvSpPr/>
            <p:nvPr/>
          </p:nvSpPr>
          <p:spPr>
            <a:xfrm>
              <a:off x="1020604" y="6449497"/>
              <a:ext cx="3893939" cy="725805"/>
            </a:xfrm>
            <a:prstGeom prst="rect">
              <a:avLst/>
            </a:prstGeom>
            <a:noFill/>
            <a:ln/>
          </p:spPr>
          <p:txBody>
            <a:bodyPr wrap="square" lIns="0" tIns="0" rIns="0" bIns="0" rtlCol="0" anchor="t"/>
            <a:lstStyle/>
            <a:p>
              <a:pPr marL="0" indent="0" algn="l">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Camera điện thoại thu thập hình ảnh/video môi trường xung quanh</a:t>
              </a:r>
              <a:endParaRPr lang="en-US" sz="2800" dirty="0">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F1135492-B6CB-643F-EB0D-C01E3A9DA8E0}"/>
              </a:ext>
            </a:extLst>
          </p:cNvPr>
          <p:cNvGrpSpPr/>
          <p:nvPr/>
        </p:nvGrpSpPr>
        <p:grpSpPr>
          <a:xfrm>
            <a:off x="5141357" y="4711660"/>
            <a:ext cx="4347567" cy="2463642"/>
            <a:chOff x="5141357" y="4711660"/>
            <a:chExt cx="4347567" cy="2463642"/>
          </a:xfrm>
        </p:grpSpPr>
        <p:pic>
          <p:nvPicPr>
            <p:cNvPr id="7" name="Image 2" descr="preencoded.png"/>
            <p:cNvPicPr>
              <a:picLocks noChangeAspect="1"/>
            </p:cNvPicPr>
            <p:nvPr/>
          </p:nvPicPr>
          <p:blipFill>
            <a:blip r:embed="rId5"/>
            <a:stretch>
              <a:fillRect/>
            </a:stretch>
          </p:blipFill>
          <p:spPr>
            <a:xfrm>
              <a:off x="5141357" y="4711660"/>
              <a:ext cx="4347567" cy="907256"/>
            </a:xfrm>
            <a:prstGeom prst="rect">
              <a:avLst/>
            </a:prstGeom>
          </p:spPr>
        </p:pic>
        <p:grpSp>
          <p:nvGrpSpPr>
            <p:cNvPr id="14" name="Group 13">
              <a:extLst>
                <a:ext uri="{FF2B5EF4-FFF2-40B4-BE49-F238E27FC236}">
                  <a16:creationId xmlns:a16="http://schemas.microsoft.com/office/drawing/2014/main" id="{5AA4E2B2-C77E-BB1B-A33A-DF2C80A1D14F}"/>
                </a:ext>
              </a:extLst>
            </p:cNvPr>
            <p:cNvGrpSpPr/>
            <p:nvPr/>
          </p:nvGrpSpPr>
          <p:grpSpPr>
            <a:xfrm>
              <a:off x="5368171" y="5959078"/>
              <a:ext cx="3893939" cy="1216224"/>
              <a:chOff x="5368171" y="5959078"/>
              <a:chExt cx="3893939" cy="1216224"/>
            </a:xfrm>
          </p:grpSpPr>
          <p:sp>
            <p:nvSpPr>
              <p:cNvPr id="8" name="Text 3"/>
              <p:cNvSpPr/>
              <p:nvPr/>
            </p:nvSpPr>
            <p:spPr>
              <a:xfrm>
                <a:off x="5368171" y="5959078"/>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Xử lý và phân tích</a:t>
                </a:r>
              </a:p>
            </p:txBody>
          </p:sp>
          <p:sp>
            <p:nvSpPr>
              <p:cNvPr id="9" name="Text 4"/>
              <p:cNvSpPr/>
              <p:nvPr/>
            </p:nvSpPr>
            <p:spPr>
              <a:xfrm>
                <a:off x="5368171" y="6449497"/>
                <a:ext cx="3893939" cy="725805"/>
              </a:xfrm>
              <a:prstGeom prst="rect">
                <a:avLst/>
              </a:prstGeom>
              <a:noFill/>
              <a:ln/>
            </p:spPr>
            <p:txBody>
              <a:bodyPr wrap="square" lIns="0" tIns="0" rIns="0" bIns="0" rtlCol="0" anchor="t"/>
              <a:lstStyle/>
              <a:p>
                <a:pPr marL="0" indent="0" algn="l">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AI xử lý dữ liệu, nhận diện biển báo và vật cản</a:t>
                </a:r>
              </a:p>
            </p:txBody>
          </p:sp>
        </p:grpSp>
      </p:grpSp>
      <p:grpSp>
        <p:nvGrpSpPr>
          <p:cNvPr id="17" name="Group 16">
            <a:extLst>
              <a:ext uri="{FF2B5EF4-FFF2-40B4-BE49-F238E27FC236}">
                <a16:creationId xmlns:a16="http://schemas.microsoft.com/office/drawing/2014/main" id="{6AE2A4EF-6C9C-F7D6-1EBC-0EF323E3F70C}"/>
              </a:ext>
            </a:extLst>
          </p:cNvPr>
          <p:cNvGrpSpPr/>
          <p:nvPr/>
        </p:nvGrpSpPr>
        <p:grpSpPr>
          <a:xfrm>
            <a:off x="9488924" y="4711660"/>
            <a:ext cx="4347567" cy="2463642"/>
            <a:chOff x="9488924" y="4711660"/>
            <a:chExt cx="4347567" cy="2463642"/>
          </a:xfrm>
        </p:grpSpPr>
        <p:pic>
          <p:nvPicPr>
            <p:cNvPr id="10" name="Image 3" descr="preencoded.png"/>
            <p:cNvPicPr>
              <a:picLocks noChangeAspect="1"/>
            </p:cNvPicPr>
            <p:nvPr/>
          </p:nvPicPr>
          <p:blipFill>
            <a:blip r:embed="rId6"/>
            <a:stretch>
              <a:fillRect/>
            </a:stretch>
          </p:blipFill>
          <p:spPr>
            <a:xfrm>
              <a:off x="9488924" y="4711660"/>
              <a:ext cx="4347567" cy="907256"/>
            </a:xfrm>
            <a:prstGeom prst="rect">
              <a:avLst/>
            </a:prstGeom>
          </p:spPr>
        </p:pic>
        <p:sp>
          <p:nvSpPr>
            <p:cNvPr id="11" name="Text 5"/>
            <p:cNvSpPr/>
            <p:nvPr/>
          </p:nvSpPr>
          <p:spPr>
            <a:xfrm>
              <a:off x="9715738" y="5959078"/>
              <a:ext cx="2895838" cy="354330"/>
            </a:xfrm>
            <a:prstGeom prst="rect">
              <a:avLst/>
            </a:prstGeom>
            <a:noFill/>
            <a:ln/>
          </p:spPr>
          <p:txBody>
            <a:bodyPr wrap="none" lIns="0" tIns="0" rIns="0" bIns="0" rtlCol="0" anchor="t"/>
            <a:lstStyle/>
            <a:p>
              <a:pPr marL="0" indent="0" algn="l">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Cảnh</a:t>
              </a:r>
              <a:r>
                <a:rPr lang="en-US" sz="2200" dirty="0">
                  <a:solidFill>
                    <a:srgbClr val="464646"/>
                  </a:solidFill>
                  <a:latin typeface="DM Sans Semi Bold" pitchFamily="34" charset="0"/>
                  <a:ea typeface="DM Sans Semi Bold" pitchFamily="34" charset="-122"/>
                  <a:cs typeface="DM Sans Semi Bold" pitchFamily="34" charset="-120"/>
                </a:rPr>
                <a:t> </a:t>
              </a:r>
              <a:r>
                <a:rPr lang="en-US" sz="3200" b="1" dirty="0">
                  <a:solidFill>
                    <a:srgbClr val="464646"/>
                  </a:solidFill>
                  <a:latin typeface="Times New Roman" panose="02020603050405020304" pitchFamily="18" charset="0"/>
                  <a:cs typeface="Times New Roman" panose="02020603050405020304" pitchFamily="18" charset="0"/>
                </a:rPr>
                <a:t>báo người dùng</a:t>
              </a:r>
            </a:p>
          </p:txBody>
        </p:sp>
        <p:sp>
          <p:nvSpPr>
            <p:cNvPr id="12" name="Text 6"/>
            <p:cNvSpPr/>
            <p:nvPr/>
          </p:nvSpPr>
          <p:spPr>
            <a:xfrm>
              <a:off x="9715738" y="6449497"/>
              <a:ext cx="3893939" cy="725805"/>
            </a:xfrm>
            <a:prstGeom prst="rect">
              <a:avLst/>
            </a:prstGeom>
            <a:noFill/>
            <a:ln/>
          </p:spPr>
          <p:txBody>
            <a:bodyPr wrap="square" lIns="0" tIns="0" rIns="0" bIns="0" rtlCol="0" anchor="t"/>
            <a:lstStyle/>
            <a:p>
              <a:pPr>
                <a:lnSpc>
                  <a:spcPts val="2850"/>
                </a:lnSpc>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Phản hồi âm thanh về các nguy hiểm tiềm ẩn</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41467"/>
            <a:ext cx="8447246" cy="708779"/>
          </a:xfrm>
          <a:prstGeom prst="rect">
            <a:avLst/>
          </a:prstGeom>
          <a:noFill/>
          <a:ln/>
        </p:spPr>
        <p:txBody>
          <a:bodyPr wrap="none" lIns="0" tIns="0" rIns="0" bIns="0" rtlCol="0" anchor="t"/>
          <a:lstStyle/>
          <a:p>
            <a:pPr marL="0" indent="0">
              <a:lnSpc>
                <a:spcPts val="5550"/>
              </a:lnSpc>
              <a:buNone/>
            </a:pPr>
            <a:r>
              <a:rPr lang="en-US" sz="4800" b="1" dirty="0">
                <a:solidFill>
                  <a:schemeClr val="accent5">
                    <a:lumMod val="75000"/>
                  </a:schemeClr>
                </a:solidFill>
                <a:latin typeface="Times New Roman" panose="02020603050405020304" pitchFamily="18" charset="0"/>
                <a:cs typeface="Times New Roman" panose="02020603050405020304" pitchFamily="18" charset="0"/>
              </a:rPr>
              <a:t>Nhận Diện Biển Báo Giao Thông</a:t>
            </a:r>
          </a:p>
        </p:txBody>
      </p:sp>
      <p:grpSp>
        <p:nvGrpSpPr>
          <p:cNvPr id="13" name="Group 12">
            <a:extLst>
              <a:ext uri="{FF2B5EF4-FFF2-40B4-BE49-F238E27FC236}">
                <a16:creationId xmlns:a16="http://schemas.microsoft.com/office/drawing/2014/main" id="{BBEE9C30-7AC1-7A39-BCD8-DFF329D1B7A9}"/>
              </a:ext>
            </a:extLst>
          </p:cNvPr>
          <p:cNvGrpSpPr/>
          <p:nvPr/>
        </p:nvGrpSpPr>
        <p:grpSpPr>
          <a:xfrm>
            <a:off x="793790" y="5044797"/>
            <a:ext cx="4196358" cy="2259252"/>
            <a:chOff x="793790" y="5044797"/>
            <a:chExt cx="4196358" cy="2259252"/>
          </a:xfrm>
        </p:grpSpPr>
        <p:sp>
          <p:nvSpPr>
            <p:cNvPr id="4" name="Shape 1"/>
            <p:cNvSpPr/>
            <p:nvPr/>
          </p:nvSpPr>
          <p:spPr>
            <a:xfrm>
              <a:off x="793790" y="5044797"/>
              <a:ext cx="4196358" cy="2259252"/>
            </a:xfrm>
            <a:prstGeom prst="roundRect">
              <a:avLst>
                <a:gd name="adj" fmla="val 1681"/>
              </a:avLst>
            </a:prstGeom>
            <a:solidFill>
              <a:srgbClr val="F2EEEE"/>
            </a:solidFill>
            <a:ln/>
          </p:spPr>
          <p:txBody>
            <a:bodyPr/>
            <a:lstStyle/>
            <a:p>
              <a:endParaRPr lang="en-US"/>
            </a:p>
          </p:txBody>
        </p:sp>
        <p:sp>
          <p:nvSpPr>
            <p:cNvPr id="5" name="Text 2"/>
            <p:cNvSpPr/>
            <p:nvPr/>
          </p:nvSpPr>
          <p:spPr>
            <a:xfrm>
              <a:off x="1020604" y="5271611"/>
              <a:ext cx="3742730" cy="708660"/>
            </a:xfrm>
            <a:prstGeom prst="rect">
              <a:avLst/>
            </a:prstGeom>
            <a:noFill/>
            <a:ln/>
          </p:spPr>
          <p:txBody>
            <a:bodyPr wrap="square" lIns="0" tIns="0" rIns="0" bIns="0" rtlCol="0" anchor="t"/>
            <a:lstStyle/>
            <a:p>
              <a:pPr marL="0" indent="0">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YOLOv8 hoặc Faster R-CNN</a:t>
              </a:r>
            </a:p>
          </p:txBody>
        </p:sp>
        <p:sp>
          <p:nvSpPr>
            <p:cNvPr id="6" name="Text 3"/>
            <p:cNvSpPr/>
            <p:nvPr/>
          </p:nvSpPr>
          <p:spPr>
            <a:xfrm>
              <a:off x="1020604" y="6116360"/>
              <a:ext cx="3742730" cy="725805"/>
            </a:xfrm>
            <a:prstGeom prst="rect">
              <a:avLst/>
            </a:prstGeom>
            <a:noFill/>
            <a:ln/>
          </p:spPr>
          <p:txBody>
            <a:bodyPr wrap="square" lIns="0" tIns="0" rIns="0" bIns="0" rtlCol="0" anchor="t"/>
            <a:lstStyle/>
            <a:p>
              <a:pPr marL="0" indent="0">
                <a:lnSpc>
                  <a:spcPts val="2850"/>
                </a:lnSpc>
                <a:buNone/>
              </a:pPr>
              <a:r>
                <a:rPr lang="en-US" sz="2400" dirty="0">
                  <a:solidFill>
                    <a:srgbClr val="464646"/>
                  </a:solidFill>
                  <a:latin typeface="Times New Roman" panose="02020603050405020304" pitchFamily="18" charset="0"/>
                  <a:ea typeface="Inter Medium" pitchFamily="34" charset="-122"/>
                  <a:cs typeface="Times New Roman" panose="02020603050405020304" pitchFamily="18" charset="0"/>
                </a:rPr>
                <a:t>Nhận diện chính xác các loại biển báo giao thông quan trọng</a:t>
              </a:r>
              <a:endParaRPr lang="en-US" sz="2400" dirty="0">
                <a:latin typeface="Times New Roman" panose="02020603050405020304" pitchFamily="18"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3D2B5BDF-3001-5ED2-D41D-38AA5D291198}"/>
              </a:ext>
            </a:extLst>
          </p:cNvPr>
          <p:cNvGrpSpPr/>
          <p:nvPr/>
        </p:nvGrpSpPr>
        <p:grpSpPr>
          <a:xfrm>
            <a:off x="5216962" y="5044797"/>
            <a:ext cx="4196358" cy="2259252"/>
            <a:chOff x="5216962" y="5044797"/>
            <a:chExt cx="4196358" cy="2259252"/>
          </a:xfrm>
        </p:grpSpPr>
        <p:sp>
          <p:nvSpPr>
            <p:cNvPr id="7" name="Shape 4"/>
            <p:cNvSpPr/>
            <p:nvPr/>
          </p:nvSpPr>
          <p:spPr>
            <a:xfrm>
              <a:off x="5216962" y="5044797"/>
              <a:ext cx="4196358" cy="2259252"/>
            </a:xfrm>
            <a:prstGeom prst="roundRect">
              <a:avLst>
                <a:gd name="adj" fmla="val 1681"/>
              </a:avLst>
            </a:prstGeom>
            <a:solidFill>
              <a:srgbClr val="F2EEEE"/>
            </a:solidFill>
            <a:ln/>
          </p:spPr>
          <p:txBody>
            <a:bodyPr/>
            <a:lstStyle/>
            <a:p>
              <a:endParaRPr lang="en-US"/>
            </a:p>
          </p:txBody>
        </p:sp>
        <p:sp>
          <p:nvSpPr>
            <p:cNvPr id="8" name="Text 5"/>
            <p:cNvSpPr/>
            <p:nvPr/>
          </p:nvSpPr>
          <p:spPr>
            <a:xfrm>
              <a:off x="5443776" y="5271611"/>
              <a:ext cx="2835235" cy="354330"/>
            </a:xfrm>
            <a:prstGeom prst="rect">
              <a:avLst/>
            </a:prstGeom>
            <a:noFill/>
            <a:ln/>
          </p:spPr>
          <p:txBody>
            <a:bodyPr wrap="none" lIns="0" tIns="0" rIns="0" bIns="0" rtlCol="0" anchor="t"/>
            <a:lstStyle/>
            <a:p>
              <a:pPr marL="0" indent="0">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Cảnh</a:t>
              </a:r>
              <a:r>
                <a:rPr lang="en-US" sz="2200" dirty="0">
                  <a:solidFill>
                    <a:srgbClr val="464646"/>
                  </a:solidFill>
                  <a:latin typeface="DM Sans Semi Bold" pitchFamily="34" charset="0"/>
                  <a:ea typeface="DM Sans Semi Bold" pitchFamily="34" charset="-122"/>
                  <a:cs typeface="DM Sans Semi Bold" pitchFamily="34" charset="-120"/>
                </a:rPr>
                <a:t> </a:t>
              </a:r>
              <a:r>
                <a:rPr lang="en-US" sz="3200" b="1" dirty="0">
                  <a:solidFill>
                    <a:srgbClr val="464646"/>
                  </a:solidFill>
                  <a:latin typeface="Times New Roman" panose="02020603050405020304" pitchFamily="18" charset="0"/>
                  <a:cs typeface="Times New Roman" panose="02020603050405020304" pitchFamily="18" charset="0"/>
                </a:rPr>
                <a:t>báo âm thanh</a:t>
              </a:r>
            </a:p>
          </p:txBody>
        </p:sp>
        <p:sp>
          <p:nvSpPr>
            <p:cNvPr id="9" name="Text 6"/>
            <p:cNvSpPr/>
            <p:nvPr/>
          </p:nvSpPr>
          <p:spPr>
            <a:xfrm>
              <a:off x="5443776" y="5762030"/>
              <a:ext cx="3742730" cy="725805"/>
            </a:xfrm>
            <a:prstGeom prst="rect">
              <a:avLst/>
            </a:prstGeom>
            <a:noFill/>
            <a:ln/>
          </p:spPr>
          <p:txBody>
            <a:bodyPr wrap="square" lIns="0" tIns="0" rIns="0" bIns="0" rtlCol="0" anchor="t"/>
            <a:lstStyle/>
            <a:p>
              <a:pPr marL="0" indent="0">
                <a:lnSpc>
                  <a:spcPts val="2850"/>
                </a:lnSpc>
                <a:buNone/>
              </a:pPr>
              <a:r>
                <a:rPr lang="en-US" sz="2400" dirty="0">
                  <a:solidFill>
                    <a:srgbClr val="464646"/>
                  </a:solidFill>
                  <a:latin typeface="Times New Roman" panose="02020603050405020304" pitchFamily="18" charset="0"/>
                  <a:ea typeface="Inter Medium" pitchFamily="34" charset="-122"/>
                  <a:cs typeface="Times New Roman" panose="02020603050405020304" pitchFamily="18" charset="0"/>
                </a:rPr>
                <a:t>Thông báo tên biển báo và vị trí cho người dùng</a:t>
              </a:r>
            </a:p>
          </p:txBody>
        </p:sp>
      </p:grpSp>
      <p:grpSp>
        <p:nvGrpSpPr>
          <p:cNvPr id="15" name="Group 14">
            <a:extLst>
              <a:ext uri="{FF2B5EF4-FFF2-40B4-BE49-F238E27FC236}">
                <a16:creationId xmlns:a16="http://schemas.microsoft.com/office/drawing/2014/main" id="{5ABE3528-E57B-A681-B6E2-092ACE8BDA08}"/>
              </a:ext>
            </a:extLst>
          </p:cNvPr>
          <p:cNvGrpSpPr/>
          <p:nvPr/>
        </p:nvGrpSpPr>
        <p:grpSpPr>
          <a:xfrm>
            <a:off x="9640133" y="5044796"/>
            <a:ext cx="4196358" cy="2259251"/>
            <a:chOff x="9640133" y="5044796"/>
            <a:chExt cx="4196358" cy="2259251"/>
          </a:xfrm>
        </p:grpSpPr>
        <p:sp>
          <p:nvSpPr>
            <p:cNvPr id="10" name="Shape 7"/>
            <p:cNvSpPr/>
            <p:nvPr/>
          </p:nvSpPr>
          <p:spPr>
            <a:xfrm>
              <a:off x="9640133" y="5044796"/>
              <a:ext cx="4196358" cy="2259251"/>
            </a:xfrm>
            <a:prstGeom prst="roundRect">
              <a:avLst>
                <a:gd name="adj" fmla="val 1681"/>
              </a:avLst>
            </a:prstGeom>
            <a:solidFill>
              <a:srgbClr val="F2EEEE"/>
            </a:solidFill>
            <a:ln/>
          </p:spPr>
          <p:txBody>
            <a:bodyPr/>
            <a:lstStyle/>
            <a:p>
              <a:endParaRPr lang="en-US"/>
            </a:p>
          </p:txBody>
        </p:sp>
        <p:sp>
          <p:nvSpPr>
            <p:cNvPr id="11" name="Text 8"/>
            <p:cNvSpPr/>
            <p:nvPr/>
          </p:nvSpPr>
          <p:spPr>
            <a:xfrm>
              <a:off x="9866948" y="5271611"/>
              <a:ext cx="3742730" cy="708660"/>
            </a:xfrm>
            <a:prstGeom prst="rect">
              <a:avLst/>
            </a:prstGeom>
            <a:noFill/>
            <a:ln/>
          </p:spPr>
          <p:txBody>
            <a:bodyPr wrap="square" lIns="0" tIns="0" rIns="0" bIns="0" rtlCol="0" anchor="t"/>
            <a:lstStyle/>
            <a:p>
              <a:pPr marL="0" indent="0">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Ưu tiên biển báo quan trọng</a:t>
              </a:r>
            </a:p>
          </p:txBody>
        </p:sp>
        <p:sp>
          <p:nvSpPr>
            <p:cNvPr id="12" name="Text 9"/>
            <p:cNvSpPr/>
            <p:nvPr/>
          </p:nvSpPr>
          <p:spPr>
            <a:xfrm>
              <a:off x="9866948" y="6116360"/>
              <a:ext cx="3742730" cy="725805"/>
            </a:xfrm>
            <a:prstGeom prst="rect">
              <a:avLst/>
            </a:prstGeom>
            <a:noFill/>
            <a:ln/>
          </p:spPr>
          <p:txBody>
            <a:bodyPr wrap="square" lIns="0" tIns="0" rIns="0" bIns="0" rtlCol="0" anchor="t"/>
            <a:lstStyle/>
            <a:p>
              <a:pPr>
                <a:lnSpc>
                  <a:spcPts val="2850"/>
                </a:lnSpc>
              </a:pPr>
              <a:r>
                <a:rPr lang="en-US" sz="2400" dirty="0">
                  <a:solidFill>
                    <a:srgbClr val="464646"/>
                  </a:solidFill>
                  <a:latin typeface="Times New Roman" panose="02020603050405020304" pitchFamily="18" charset="0"/>
                  <a:ea typeface="Inter Medium" pitchFamily="34" charset="-122"/>
                  <a:cs typeface="Times New Roman" panose="02020603050405020304" pitchFamily="18" charset="0"/>
                </a:rPr>
                <a:t>Tập trung vào biển cấm, cảnh báo nguy hiểm</a:t>
              </a: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30" y="2378756"/>
            <a:ext cx="5670590" cy="708779"/>
          </a:xfrm>
          <a:prstGeom prst="rect">
            <a:avLst/>
          </a:prstGeom>
          <a:noFill/>
          <a:ln/>
        </p:spPr>
        <p:txBody>
          <a:bodyPr wrap="none" lIns="0" tIns="0" rIns="0" bIns="0" rtlCol="0" anchor="t"/>
          <a:lstStyle/>
          <a:p>
            <a:pPr marL="0" indent="0">
              <a:lnSpc>
                <a:spcPts val="5550"/>
              </a:lnSpc>
              <a:buNone/>
            </a:pPr>
            <a:r>
              <a:rPr lang="en-US" sz="4800" b="1" dirty="0">
                <a:solidFill>
                  <a:schemeClr val="accent5">
                    <a:lumMod val="75000"/>
                  </a:schemeClr>
                </a:solidFill>
                <a:latin typeface="Times New Roman" panose="02020603050405020304" pitchFamily="18" charset="0"/>
                <a:cs typeface="Times New Roman" panose="02020603050405020304" pitchFamily="18" charset="0"/>
              </a:rPr>
              <a:t>Phát Hiện Vật Cản</a:t>
            </a:r>
          </a:p>
        </p:txBody>
      </p:sp>
      <p:grpSp>
        <p:nvGrpSpPr>
          <p:cNvPr id="26" name="Group 25">
            <a:extLst>
              <a:ext uri="{FF2B5EF4-FFF2-40B4-BE49-F238E27FC236}">
                <a16:creationId xmlns:a16="http://schemas.microsoft.com/office/drawing/2014/main" id="{DE46DF1A-341C-409A-D177-875C26330A02}"/>
              </a:ext>
            </a:extLst>
          </p:cNvPr>
          <p:cNvGrpSpPr/>
          <p:nvPr/>
        </p:nvGrpSpPr>
        <p:grpSpPr>
          <a:xfrm>
            <a:off x="793790" y="3760470"/>
            <a:ext cx="6244709" cy="944048"/>
            <a:chOff x="793790" y="3760470"/>
            <a:chExt cx="6244709" cy="944048"/>
          </a:xfrm>
        </p:grpSpPr>
        <p:sp>
          <p:nvSpPr>
            <p:cNvPr id="3" name="Text 1"/>
            <p:cNvSpPr/>
            <p:nvPr/>
          </p:nvSpPr>
          <p:spPr>
            <a:xfrm>
              <a:off x="793790" y="3760470"/>
              <a:ext cx="2835235" cy="354330"/>
            </a:xfrm>
            <a:prstGeom prst="rect">
              <a:avLst/>
            </a:prstGeom>
            <a:noFill/>
            <a:ln/>
          </p:spPr>
          <p:txBody>
            <a:bodyPr wrap="none" lIns="0" tIns="0" rIns="0" bIns="0" rtlCol="0" anchor="t"/>
            <a:lstStyle/>
            <a:p>
              <a:pPr marL="0" indent="0">
                <a:lnSpc>
                  <a:spcPts val="2750"/>
                </a:lnSpc>
                <a:buNone/>
              </a:pPr>
              <a:r>
                <a:rPr lang="en-US" sz="3200" b="1" dirty="0">
                  <a:solidFill>
                    <a:srgbClr val="464646"/>
                  </a:solidFill>
                  <a:latin typeface="Times New Roman" panose="02020603050405020304" pitchFamily="18" charset="0"/>
                  <a:cs typeface="Times New Roman" panose="02020603050405020304" pitchFamily="18" charset="0"/>
                </a:rPr>
                <a:t>Vật cản tĩnh</a:t>
              </a:r>
            </a:p>
          </p:txBody>
        </p:sp>
        <p:sp>
          <p:nvSpPr>
            <p:cNvPr id="4" name="Text 2"/>
            <p:cNvSpPr/>
            <p:nvPr/>
          </p:nvSpPr>
          <p:spPr>
            <a:xfrm>
              <a:off x="793790" y="4341615"/>
              <a:ext cx="6244709" cy="362903"/>
            </a:xfrm>
            <a:prstGeom prst="rect">
              <a:avLst/>
            </a:prstGeom>
            <a:noFill/>
            <a:ln/>
          </p:spPr>
          <p:txBody>
            <a:bodyPr wrap="none" lIns="0" tIns="0" rIns="0" bIns="0" rtlCol="0" anchor="t"/>
            <a:lstStyle/>
            <a:p>
              <a:pPr marL="0" indent="0">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Nhận diện cột đèn, biển báo, gốc cây</a:t>
              </a:r>
            </a:p>
          </p:txBody>
        </p:sp>
      </p:grpSp>
      <p:grpSp>
        <p:nvGrpSpPr>
          <p:cNvPr id="27" name="Group 26">
            <a:extLst>
              <a:ext uri="{FF2B5EF4-FFF2-40B4-BE49-F238E27FC236}">
                <a16:creationId xmlns:a16="http://schemas.microsoft.com/office/drawing/2014/main" id="{D8423C9C-9784-DBC8-4083-2F392E0BFBC7}"/>
              </a:ext>
            </a:extLst>
          </p:cNvPr>
          <p:cNvGrpSpPr/>
          <p:nvPr/>
        </p:nvGrpSpPr>
        <p:grpSpPr>
          <a:xfrm>
            <a:off x="7599521" y="3760470"/>
            <a:ext cx="6244709" cy="944048"/>
            <a:chOff x="7599521" y="3760470"/>
            <a:chExt cx="6244709" cy="944048"/>
          </a:xfrm>
        </p:grpSpPr>
        <p:sp>
          <p:nvSpPr>
            <p:cNvPr id="5" name="Text 3"/>
            <p:cNvSpPr/>
            <p:nvPr/>
          </p:nvSpPr>
          <p:spPr>
            <a:xfrm>
              <a:off x="7599521" y="3760470"/>
              <a:ext cx="2835235" cy="354330"/>
            </a:xfrm>
            <a:prstGeom prst="rect">
              <a:avLst/>
            </a:prstGeom>
            <a:noFill/>
            <a:ln/>
          </p:spPr>
          <p:txBody>
            <a:bodyPr wrap="none" lIns="0" tIns="0" rIns="0" bIns="0" rtlCol="0" anchor="t"/>
            <a:lstStyle/>
            <a:p>
              <a:pPr>
                <a:lnSpc>
                  <a:spcPts val="2750"/>
                </a:lnSpc>
              </a:pPr>
              <a:r>
                <a:rPr lang="en-US" sz="3200" b="1" dirty="0">
                  <a:solidFill>
                    <a:srgbClr val="464646"/>
                  </a:solidFill>
                  <a:latin typeface="Times New Roman" panose="02020603050405020304" pitchFamily="18" charset="0"/>
                  <a:cs typeface="Times New Roman" panose="02020603050405020304" pitchFamily="18" charset="0"/>
                </a:rPr>
                <a:t>Vật cản động</a:t>
              </a:r>
            </a:p>
          </p:txBody>
        </p:sp>
        <p:sp>
          <p:nvSpPr>
            <p:cNvPr id="6" name="Text 4"/>
            <p:cNvSpPr/>
            <p:nvPr/>
          </p:nvSpPr>
          <p:spPr>
            <a:xfrm>
              <a:off x="7599521" y="4341615"/>
              <a:ext cx="6244709" cy="362903"/>
            </a:xfrm>
            <a:prstGeom prst="rect">
              <a:avLst/>
            </a:prstGeom>
            <a:noFill/>
            <a:ln/>
          </p:spPr>
          <p:txBody>
            <a:bodyPr wrap="none" lIns="0" tIns="0" rIns="0" bIns="0" rtlCol="0" anchor="t"/>
            <a:lstStyle/>
            <a:p>
              <a:pPr marL="0" indent="0">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Phát</a:t>
              </a:r>
              <a:r>
                <a:rPr lang="en-US" sz="1750" dirty="0">
                  <a:solidFill>
                    <a:srgbClr val="464646"/>
                  </a:solidFill>
                  <a:latin typeface="Inter Medium" pitchFamily="34" charset="0"/>
                  <a:ea typeface="Inter Medium" pitchFamily="34" charset="-122"/>
                  <a:cs typeface="Inter Medium" pitchFamily="34" charset="-120"/>
                </a:rPr>
                <a:t> </a:t>
              </a: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hiện xe cộ, người đi bộ, động vật</a:t>
              </a:r>
            </a:p>
          </p:txBody>
        </p:sp>
      </p:grpSp>
      <p:grpSp>
        <p:nvGrpSpPr>
          <p:cNvPr id="7" name="Group 6">
            <a:extLst>
              <a:ext uri="{FF2B5EF4-FFF2-40B4-BE49-F238E27FC236}">
                <a16:creationId xmlns:a16="http://schemas.microsoft.com/office/drawing/2014/main" id="{4D082426-4CB6-9D7E-BBD4-F4A69EC2E935}"/>
              </a:ext>
            </a:extLst>
          </p:cNvPr>
          <p:cNvGrpSpPr/>
          <p:nvPr/>
        </p:nvGrpSpPr>
        <p:grpSpPr>
          <a:xfrm>
            <a:off x="10216565" y="-44087"/>
            <a:ext cx="4413835" cy="2601142"/>
            <a:chOff x="10216565" y="-44087"/>
            <a:chExt cx="4413835" cy="2601142"/>
          </a:xfrm>
        </p:grpSpPr>
        <p:sp>
          <p:nvSpPr>
            <p:cNvPr id="8" name="Freeform 3">
              <a:extLst>
                <a:ext uri="{FF2B5EF4-FFF2-40B4-BE49-F238E27FC236}">
                  <a16:creationId xmlns:a16="http://schemas.microsoft.com/office/drawing/2014/main" id="{35057D51-5C0D-32D2-64F5-AB0493D328B4}"/>
                </a:ext>
              </a:extLst>
            </p:cNvPr>
            <p:cNvSpPr/>
            <p:nvPr/>
          </p:nvSpPr>
          <p:spPr>
            <a:xfrm>
              <a:off x="13763353" y="-44087"/>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440"/>
            </a:p>
          </p:txBody>
        </p:sp>
        <p:sp>
          <p:nvSpPr>
            <p:cNvPr id="9" name="Freeform 4">
              <a:extLst>
                <a:ext uri="{FF2B5EF4-FFF2-40B4-BE49-F238E27FC236}">
                  <a16:creationId xmlns:a16="http://schemas.microsoft.com/office/drawing/2014/main" id="{15359BDF-61F1-3C9E-A72A-4AF40CAAD13B}"/>
                </a:ext>
              </a:extLst>
            </p:cNvPr>
            <p:cNvSpPr/>
            <p:nvPr/>
          </p:nvSpPr>
          <p:spPr>
            <a:xfrm>
              <a:off x="13763353" y="822961"/>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440"/>
            </a:p>
          </p:txBody>
        </p:sp>
        <p:sp>
          <p:nvSpPr>
            <p:cNvPr id="10" name="Freeform 5">
              <a:extLst>
                <a:ext uri="{FF2B5EF4-FFF2-40B4-BE49-F238E27FC236}">
                  <a16:creationId xmlns:a16="http://schemas.microsoft.com/office/drawing/2014/main" id="{6A48B069-1AB3-6E81-305B-4F86C474211A}"/>
                </a:ext>
              </a:extLst>
            </p:cNvPr>
            <p:cNvSpPr/>
            <p:nvPr/>
          </p:nvSpPr>
          <p:spPr>
            <a:xfrm rot="5400000" flipH="1" flipV="1">
              <a:off x="13763353" y="1690008"/>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440"/>
            </a:p>
          </p:txBody>
        </p:sp>
        <p:sp>
          <p:nvSpPr>
            <p:cNvPr id="11" name="Freeform 6">
              <a:extLst>
                <a:ext uri="{FF2B5EF4-FFF2-40B4-BE49-F238E27FC236}">
                  <a16:creationId xmlns:a16="http://schemas.microsoft.com/office/drawing/2014/main" id="{FCA35A94-37B0-B065-92B0-479159296431}"/>
                </a:ext>
              </a:extLst>
            </p:cNvPr>
            <p:cNvSpPr/>
            <p:nvPr/>
          </p:nvSpPr>
          <p:spPr>
            <a:xfrm>
              <a:off x="12896306" y="-44087"/>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440"/>
            </a:p>
          </p:txBody>
        </p:sp>
        <p:sp>
          <p:nvSpPr>
            <p:cNvPr id="12" name="Freeform 7">
              <a:extLst>
                <a:ext uri="{FF2B5EF4-FFF2-40B4-BE49-F238E27FC236}">
                  <a16:creationId xmlns:a16="http://schemas.microsoft.com/office/drawing/2014/main" id="{05EA782B-40D3-D152-811E-89B0C55AA27D}"/>
                </a:ext>
              </a:extLst>
            </p:cNvPr>
            <p:cNvSpPr/>
            <p:nvPr/>
          </p:nvSpPr>
          <p:spPr>
            <a:xfrm rot="5400000">
              <a:off x="12029259" y="822961"/>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440"/>
            </a:p>
          </p:txBody>
        </p:sp>
        <p:sp>
          <p:nvSpPr>
            <p:cNvPr id="13" name="Freeform 8">
              <a:extLst>
                <a:ext uri="{FF2B5EF4-FFF2-40B4-BE49-F238E27FC236}">
                  <a16:creationId xmlns:a16="http://schemas.microsoft.com/office/drawing/2014/main" id="{1D54AC8F-CECB-65BD-E7F0-61485F1E2588}"/>
                </a:ext>
              </a:extLst>
            </p:cNvPr>
            <p:cNvSpPr/>
            <p:nvPr/>
          </p:nvSpPr>
          <p:spPr>
            <a:xfrm rot="-10800000">
              <a:off x="12896306" y="1690008"/>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440"/>
            </a:p>
          </p:txBody>
        </p:sp>
        <p:sp>
          <p:nvSpPr>
            <p:cNvPr id="14" name="Freeform 9">
              <a:extLst>
                <a:ext uri="{FF2B5EF4-FFF2-40B4-BE49-F238E27FC236}">
                  <a16:creationId xmlns:a16="http://schemas.microsoft.com/office/drawing/2014/main" id="{99911186-27E5-8F14-D363-B277ED88AAD0}"/>
                </a:ext>
              </a:extLst>
            </p:cNvPr>
            <p:cNvSpPr/>
            <p:nvPr/>
          </p:nvSpPr>
          <p:spPr>
            <a:xfrm rot="-10800000" flipH="1" flipV="1">
              <a:off x="12029259" y="1690008"/>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440"/>
            </a:p>
          </p:txBody>
        </p:sp>
        <p:sp>
          <p:nvSpPr>
            <p:cNvPr id="15" name="Freeform 10">
              <a:extLst>
                <a:ext uri="{FF2B5EF4-FFF2-40B4-BE49-F238E27FC236}">
                  <a16:creationId xmlns:a16="http://schemas.microsoft.com/office/drawing/2014/main" id="{0B042FCF-81FB-6E8E-A8B3-CEC14FFF29F3}"/>
                </a:ext>
              </a:extLst>
            </p:cNvPr>
            <p:cNvSpPr/>
            <p:nvPr/>
          </p:nvSpPr>
          <p:spPr>
            <a:xfrm rot="5400000" flipH="1" flipV="1">
              <a:off x="10216565" y="-44087"/>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440"/>
            </a:p>
          </p:txBody>
        </p:sp>
        <p:sp>
          <p:nvSpPr>
            <p:cNvPr id="16" name="Freeform 11">
              <a:extLst>
                <a:ext uri="{FF2B5EF4-FFF2-40B4-BE49-F238E27FC236}">
                  <a16:creationId xmlns:a16="http://schemas.microsoft.com/office/drawing/2014/main" id="{983C26E6-E05D-5FF0-3E28-E2EE5EB71B3A}"/>
                </a:ext>
              </a:extLst>
            </p:cNvPr>
            <p:cNvSpPr/>
            <p:nvPr/>
          </p:nvSpPr>
          <p:spPr>
            <a:xfrm rot="-10800000" flipH="1" flipV="1">
              <a:off x="10216565" y="822961"/>
              <a:ext cx="867047" cy="867047"/>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440"/>
            </a:p>
          </p:txBody>
        </p:sp>
      </p:grpSp>
      <p:grpSp>
        <p:nvGrpSpPr>
          <p:cNvPr id="17" name="Group 16">
            <a:extLst>
              <a:ext uri="{FF2B5EF4-FFF2-40B4-BE49-F238E27FC236}">
                <a16:creationId xmlns:a16="http://schemas.microsoft.com/office/drawing/2014/main" id="{7C69628D-B5D5-317B-8975-C33072065A77}"/>
              </a:ext>
            </a:extLst>
          </p:cNvPr>
          <p:cNvGrpSpPr/>
          <p:nvPr/>
        </p:nvGrpSpPr>
        <p:grpSpPr>
          <a:xfrm>
            <a:off x="1" y="5635325"/>
            <a:ext cx="4391494" cy="2646861"/>
            <a:chOff x="1" y="5635325"/>
            <a:chExt cx="4391494" cy="2646861"/>
          </a:xfrm>
        </p:grpSpPr>
        <p:sp>
          <p:nvSpPr>
            <p:cNvPr id="18" name="Freeform 12">
              <a:extLst>
                <a:ext uri="{FF2B5EF4-FFF2-40B4-BE49-F238E27FC236}">
                  <a16:creationId xmlns:a16="http://schemas.microsoft.com/office/drawing/2014/main" id="{C70CBB50-F9A9-3C15-F84C-FF838AC954D5}"/>
                </a:ext>
              </a:extLst>
            </p:cNvPr>
            <p:cNvSpPr/>
            <p:nvPr/>
          </p:nvSpPr>
          <p:spPr>
            <a:xfrm rot="-10800000">
              <a:off x="7621" y="5635325"/>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440"/>
            </a:p>
          </p:txBody>
        </p:sp>
        <p:sp>
          <p:nvSpPr>
            <p:cNvPr id="19" name="Freeform 13">
              <a:extLst>
                <a:ext uri="{FF2B5EF4-FFF2-40B4-BE49-F238E27FC236}">
                  <a16:creationId xmlns:a16="http://schemas.microsoft.com/office/drawing/2014/main" id="{F60E4ACE-CB00-EB57-B534-8A8CB69F262B}"/>
                </a:ext>
              </a:extLst>
            </p:cNvPr>
            <p:cNvSpPr/>
            <p:nvPr/>
          </p:nvSpPr>
          <p:spPr>
            <a:xfrm>
              <a:off x="867048" y="5658185"/>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440"/>
            </a:p>
          </p:txBody>
        </p:sp>
        <p:sp>
          <p:nvSpPr>
            <p:cNvPr id="20" name="Freeform 14">
              <a:extLst>
                <a:ext uri="{FF2B5EF4-FFF2-40B4-BE49-F238E27FC236}">
                  <a16:creationId xmlns:a16="http://schemas.microsoft.com/office/drawing/2014/main" id="{9650BEC0-E8E3-F9D8-FA89-71C462CB1232}"/>
                </a:ext>
              </a:extLst>
            </p:cNvPr>
            <p:cNvSpPr/>
            <p:nvPr/>
          </p:nvSpPr>
          <p:spPr>
            <a:xfrm>
              <a:off x="1" y="6525232"/>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440"/>
            </a:p>
          </p:txBody>
        </p:sp>
        <p:sp>
          <p:nvSpPr>
            <p:cNvPr id="21" name="Freeform 15">
              <a:extLst>
                <a:ext uri="{FF2B5EF4-FFF2-40B4-BE49-F238E27FC236}">
                  <a16:creationId xmlns:a16="http://schemas.microsoft.com/office/drawing/2014/main" id="{5630D377-4AB6-5DCF-684C-F12345CC5783}"/>
                </a:ext>
              </a:extLst>
            </p:cNvPr>
            <p:cNvSpPr/>
            <p:nvPr/>
          </p:nvSpPr>
          <p:spPr>
            <a:xfrm rot="-10800000">
              <a:off x="1" y="739227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440"/>
            </a:p>
          </p:txBody>
        </p:sp>
        <p:sp>
          <p:nvSpPr>
            <p:cNvPr id="22" name="Freeform 16">
              <a:extLst>
                <a:ext uri="{FF2B5EF4-FFF2-40B4-BE49-F238E27FC236}">
                  <a16:creationId xmlns:a16="http://schemas.microsoft.com/office/drawing/2014/main" id="{D76E3209-089D-0D78-A12A-4C9A8174DE5C}"/>
                </a:ext>
              </a:extLst>
            </p:cNvPr>
            <p:cNvSpPr/>
            <p:nvPr/>
          </p:nvSpPr>
          <p:spPr>
            <a:xfrm rot="-5400000">
              <a:off x="867048" y="739227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440"/>
            </a:p>
          </p:txBody>
        </p:sp>
        <p:sp>
          <p:nvSpPr>
            <p:cNvPr id="23" name="Freeform 17">
              <a:extLst>
                <a:ext uri="{FF2B5EF4-FFF2-40B4-BE49-F238E27FC236}">
                  <a16:creationId xmlns:a16="http://schemas.microsoft.com/office/drawing/2014/main" id="{8B43CADE-C214-9741-C3CB-5082250A4C25}"/>
                </a:ext>
              </a:extLst>
            </p:cNvPr>
            <p:cNvSpPr/>
            <p:nvPr/>
          </p:nvSpPr>
          <p:spPr>
            <a:xfrm rot="-10800000">
              <a:off x="2657401" y="741513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440"/>
            </a:p>
          </p:txBody>
        </p:sp>
        <p:sp>
          <p:nvSpPr>
            <p:cNvPr id="24" name="Freeform 18">
              <a:extLst>
                <a:ext uri="{FF2B5EF4-FFF2-40B4-BE49-F238E27FC236}">
                  <a16:creationId xmlns:a16="http://schemas.microsoft.com/office/drawing/2014/main" id="{D8810EDF-FC22-DDF6-5115-84103B1AFF6A}"/>
                </a:ext>
              </a:extLst>
            </p:cNvPr>
            <p:cNvSpPr/>
            <p:nvPr/>
          </p:nvSpPr>
          <p:spPr>
            <a:xfrm>
              <a:off x="2657401" y="6548092"/>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440"/>
            </a:p>
          </p:txBody>
        </p:sp>
        <p:sp>
          <p:nvSpPr>
            <p:cNvPr id="25" name="Freeform 19">
              <a:extLst>
                <a:ext uri="{FF2B5EF4-FFF2-40B4-BE49-F238E27FC236}">
                  <a16:creationId xmlns:a16="http://schemas.microsoft.com/office/drawing/2014/main" id="{E8D28AEC-CE6E-54F1-5D88-ACD5CADDF873}"/>
                </a:ext>
              </a:extLst>
            </p:cNvPr>
            <p:cNvSpPr/>
            <p:nvPr/>
          </p:nvSpPr>
          <p:spPr>
            <a:xfrm rot="5400000">
              <a:off x="3524448" y="7415139"/>
              <a:ext cx="867047" cy="867047"/>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440"/>
            </a:p>
          </p:txBody>
        </p:sp>
      </p:gr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8208"/>
            <a:ext cx="6200299" cy="708779"/>
          </a:xfrm>
          <a:prstGeom prst="rect">
            <a:avLst/>
          </a:prstGeom>
          <a:noFill/>
          <a:ln/>
        </p:spPr>
        <p:txBody>
          <a:bodyPr wrap="none" lIns="0" tIns="0" rIns="0" bIns="0" rtlCol="0" anchor="t"/>
          <a:lstStyle/>
          <a:p>
            <a:pPr marL="0" indent="0">
              <a:lnSpc>
                <a:spcPts val="5550"/>
              </a:lnSpc>
              <a:buNone/>
            </a:pPr>
            <a:r>
              <a:rPr lang="en-US" sz="4800" b="1" dirty="0">
                <a:solidFill>
                  <a:schemeClr val="accent5">
                    <a:lumMod val="75000"/>
                  </a:schemeClr>
                </a:solidFill>
                <a:latin typeface="Times New Roman" panose="02020603050405020304" pitchFamily="18" charset="0"/>
                <a:cs typeface="Times New Roman" panose="02020603050405020304" pitchFamily="18" charset="0"/>
              </a:rPr>
              <a:t>Đánh Giá Khoảng Cách</a:t>
            </a:r>
          </a:p>
        </p:txBody>
      </p:sp>
      <p:grpSp>
        <p:nvGrpSpPr>
          <p:cNvPr id="42" name="Group 41">
            <a:extLst>
              <a:ext uri="{FF2B5EF4-FFF2-40B4-BE49-F238E27FC236}">
                <a16:creationId xmlns:a16="http://schemas.microsoft.com/office/drawing/2014/main" id="{8C8375A3-3D67-8320-F07E-EEAB7BF59196}"/>
              </a:ext>
            </a:extLst>
          </p:cNvPr>
          <p:cNvGrpSpPr/>
          <p:nvPr/>
        </p:nvGrpSpPr>
        <p:grpSpPr>
          <a:xfrm>
            <a:off x="793790" y="3132300"/>
            <a:ext cx="3664862" cy="1924883"/>
            <a:chOff x="793790" y="3132300"/>
            <a:chExt cx="3664862" cy="1924883"/>
          </a:xfrm>
        </p:grpSpPr>
        <p:sp>
          <p:nvSpPr>
            <p:cNvPr id="4" name="Shape 1"/>
            <p:cNvSpPr/>
            <p:nvPr/>
          </p:nvSpPr>
          <p:spPr>
            <a:xfrm>
              <a:off x="793790" y="3132300"/>
              <a:ext cx="396835" cy="396835"/>
            </a:xfrm>
            <a:prstGeom prst="roundRect">
              <a:avLst>
                <a:gd name="adj" fmla="val 8574"/>
              </a:avLst>
            </a:prstGeom>
            <a:solidFill>
              <a:srgbClr val="F2EEEE"/>
            </a:solidFill>
            <a:ln/>
          </p:spPr>
          <p:txBody>
            <a:bodyPr/>
            <a:lstStyle/>
            <a:p>
              <a:endParaRPr lang="en-US"/>
            </a:p>
          </p:txBody>
        </p:sp>
        <p:sp>
          <p:nvSpPr>
            <p:cNvPr id="5" name="Text 2"/>
            <p:cNvSpPr/>
            <p:nvPr/>
          </p:nvSpPr>
          <p:spPr>
            <a:xfrm>
              <a:off x="1417439" y="3132300"/>
              <a:ext cx="3041213" cy="708660"/>
            </a:xfrm>
            <a:prstGeom prst="rect">
              <a:avLst/>
            </a:prstGeom>
            <a:noFill/>
            <a:ln/>
          </p:spPr>
          <p:txBody>
            <a:bodyPr wrap="square" lIns="0" tIns="0" rIns="0" bIns="0" rtlCol="0" anchor="t"/>
            <a:lstStyle/>
            <a:p>
              <a:pPr marL="0" indent="0">
                <a:lnSpc>
                  <a:spcPts val="2750"/>
                </a:lnSpc>
                <a:buNone/>
              </a:pPr>
              <a:r>
                <a:rPr lang="en-US" sz="3200" b="1" dirty="0">
                  <a:solidFill>
                    <a:srgbClr val="464646"/>
                  </a:solidFill>
                  <a:latin typeface="Times New Roman" panose="02020603050405020304" pitchFamily="18" charset="0"/>
                  <a:ea typeface="DM Sans Semi Bold" pitchFamily="34" charset="-122"/>
                  <a:cs typeface="Times New Roman" panose="02020603050405020304" pitchFamily="18" charset="0"/>
                </a:rPr>
                <a:t>MonoDepth2 cho camera đơn</a:t>
              </a:r>
              <a:endParaRPr lang="en-US" sz="3200" b="1" dirty="0">
                <a:latin typeface="Times New Roman" panose="02020603050405020304" pitchFamily="18" charset="0"/>
                <a:cs typeface="Times New Roman" panose="02020603050405020304" pitchFamily="18" charset="0"/>
              </a:endParaRPr>
            </a:p>
          </p:txBody>
        </p:sp>
        <p:sp>
          <p:nvSpPr>
            <p:cNvPr id="6" name="Text 3"/>
            <p:cNvSpPr/>
            <p:nvPr/>
          </p:nvSpPr>
          <p:spPr>
            <a:xfrm>
              <a:off x="1417438" y="4331378"/>
              <a:ext cx="3041213" cy="725805"/>
            </a:xfrm>
            <a:prstGeom prst="rect">
              <a:avLst/>
            </a:prstGeom>
            <a:noFill/>
            <a:ln/>
          </p:spPr>
          <p:txBody>
            <a:bodyPr wrap="square" lIns="0" tIns="0" rIns="0" bIns="0" rtlCol="0" anchor="t"/>
            <a:lstStyle/>
            <a:p>
              <a:pPr marL="0" indent="0">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Dự đoán chiều sâu từ hình ảnh RGB đơn</a:t>
              </a:r>
              <a:endParaRPr lang="en-US" sz="2800" dirty="0">
                <a:latin typeface="Times New Roman" panose="02020603050405020304" pitchFamily="18"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334F1F74-F036-7428-61A2-450BC28A2206}"/>
              </a:ext>
            </a:extLst>
          </p:cNvPr>
          <p:cNvGrpSpPr/>
          <p:nvPr/>
        </p:nvGrpSpPr>
        <p:grpSpPr>
          <a:xfrm>
            <a:off x="4685467" y="3132300"/>
            <a:ext cx="3664862" cy="2287786"/>
            <a:chOff x="4685467" y="3132300"/>
            <a:chExt cx="3664862" cy="2287786"/>
          </a:xfrm>
        </p:grpSpPr>
        <p:sp>
          <p:nvSpPr>
            <p:cNvPr id="7" name="Shape 4"/>
            <p:cNvSpPr/>
            <p:nvPr/>
          </p:nvSpPr>
          <p:spPr>
            <a:xfrm>
              <a:off x="4685467" y="3132300"/>
              <a:ext cx="396835" cy="396835"/>
            </a:xfrm>
            <a:prstGeom prst="roundRect">
              <a:avLst>
                <a:gd name="adj" fmla="val 8574"/>
              </a:avLst>
            </a:prstGeom>
            <a:solidFill>
              <a:srgbClr val="F2EEEE"/>
            </a:solidFill>
            <a:ln/>
          </p:spPr>
          <p:txBody>
            <a:bodyPr/>
            <a:lstStyle/>
            <a:p>
              <a:endParaRPr lang="en-US"/>
            </a:p>
          </p:txBody>
        </p:sp>
        <p:sp>
          <p:nvSpPr>
            <p:cNvPr id="8" name="Text 5"/>
            <p:cNvSpPr/>
            <p:nvPr/>
          </p:nvSpPr>
          <p:spPr>
            <a:xfrm>
              <a:off x="5309116" y="3132300"/>
              <a:ext cx="3041213" cy="1062990"/>
            </a:xfrm>
            <a:prstGeom prst="rect">
              <a:avLst/>
            </a:prstGeom>
            <a:noFill/>
            <a:ln/>
          </p:spPr>
          <p:txBody>
            <a:bodyPr wrap="square" lIns="0" tIns="0" rIns="0" bIns="0" rtlCol="0" anchor="t"/>
            <a:lstStyle/>
            <a:p>
              <a:pPr>
                <a:lnSpc>
                  <a:spcPts val="2750"/>
                </a:lnSpc>
              </a:pPr>
              <a:r>
                <a:rPr lang="en-US" sz="3200" b="1" dirty="0">
                  <a:solidFill>
                    <a:srgbClr val="464646"/>
                  </a:solidFill>
                  <a:latin typeface="Times New Roman" panose="02020603050405020304" pitchFamily="18" charset="0"/>
                  <a:cs typeface="Times New Roman" panose="02020603050405020304" pitchFamily="18" charset="0"/>
                </a:rPr>
                <a:t>Stereo Depth Estimation cho camera kép</a:t>
              </a:r>
            </a:p>
          </p:txBody>
        </p:sp>
        <p:sp>
          <p:nvSpPr>
            <p:cNvPr id="9" name="Text 6"/>
            <p:cNvSpPr/>
            <p:nvPr/>
          </p:nvSpPr>
          <p:spPr>
            <a:xfrm>
              <a:off x="5309116" y="4331378"/>
              <a:ext cx="3041213" cy="1088708"/>
            </a:xfrm>
            <a:prstGeom prst="rect">
              <a:avLst/>
            </a:prstGeom>
            <a:noFill/>
            <a:ln/>
          </p:spPr>
          <p:txBody>
            <a:bodyPr wrap="square" lIns="0" tIns="0" rIns="0" bIns="0" rtlCol="0" anchor="t"/>
            <a:lstStyle/>
            <a:p>
              <a:pPr marL="0" indent="0">
                <a:lnSpc>
                  <a:spcPts val="2850"/>
                </a:lnSpc>
                <a:buNone/>
              </a:pPr>
              <a:r>
                <a:rPr lang="en-US" sz="2800" dirty="0">
                  <a:solidFill>
                    <a:srgbClr val="464646"/>
                  </a:solidFill>
                  <a:latin typeface="Times New Roman" panose="02020603050405020304" pitchFamily="18" charset="0"/>
                  <a:ea typeface="Inter Medium" pitchFamily="34" charset="-122"/>
                  <a:cs typeface="Times New Roman" panose="02020603050405020304" pitchFamily="18" charset="0"/>
                </a:rPr>
                <a:t>Tính toán khoảng cách chính xác hơn nếu có camera kép</a:t>
              </a:r>
            </a:p>
          </p:txBody>
        </p:sp>
      </p:grpSp>
      <p:grpSp>
        <p:nvGrpSpPr>
          <p:cNvPr id="29" name="Group 33">
            <a:extLst>
              <a:ext uri="{FF2B5EF4-FFF2-40B4-BE49-F238E27FC236}">
                <a16:creationId xmlns:a16="http://schemas.microsoft.com/office/drawing/2014/main" id="{C48F6692-185A-3979-7239-BC0155B39384}"/>
              </a:ext>
            </a:extLst>
          </p:cNvPr>
          <p:cNvGrpSpPr/>
          <p:nvPr/>
        </p:nvGrpSpPr>
        <p:grpSpPr>
          <a:xfrm rot="5400000">
            <a:off x="-1998973" y="5689348"/>
            <a:ext cx="7078009" cy="7084541"/>
            <a:chOff x="0" y="0"/>
            <a:chExt cx="11796681" cy="11807568"/>
          </a:xfrm>
        </p:grpSpPr>
        <p:grpSp>
          <p:nvGrpSpPr>
            <p:cNvPr id="30" name="Group 34">
              <a:extLst>
                <a:ext uri="{FF2B5EF4-FFF2-40B4-BE49-F238E27FC236}">
                  <a16:creationId xmlns:a16="http://schemas.microsoft.com/office/drawing/2014/main" id="{A3F52A21-4116-085C-4271-5E9143325179}"/>
                </a:ext>
              </a:extLst>
            </p:cNvPr>
            <p:cNvGrpSpPr/>
            <p:nvPr/>
          </p:nvGrpSpPr>
          <p:grpSpPr>
            <a:xfrm rot="2700000">
              <a:off x="1676828" y="2799524"/>
              <a:ext cx="9887197" cy="4753460"/>
              <a:chOff x="0" y="0"/>
              <a:chExt cx="660400" cy="317500"/>
            </a:xfrm>
          </p:grpSpPr>
          <p:sp>
            <p:nvSpPr>
              <p:cNvPr id="40" name="Freeform 35">
                <a:extLst>
                  <a:ext uri="{FF2B5EF4-FFF2-40B4-BE49-F238E27FC236}">
                    <a16:creationId xmlns:a16="http://schemas.microsoft.com/office/drawing/2014/main" id="{74FD5A69-3D04-4905-E85A-747E137AE65D}"/>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sz="1440" dirty="0"/>
              </a:p>
            </p:txBody>
          </p:sp>
          <p:sp>
            <p:nvSpPr>
              <p:cNvPr id="41" name="TextBox 36">
                <a:extLst>
                  <a:ext uri="{FF2B5EF4-FFF2-40B4-BE49-F238E27FC236}">
                    <a16:creationId xmlns:a16="http://schemas.microsoft.com/office/drawing/2014/main" id="{05D4F365-D16D-D701-386A-A03050AE91CA}"/>
                  </a:ext>
                </a:extLst>
              </p:cNvPr>
              <p:cNvSpPr txBox="1"/>
              <p:nvPr/>
            </p:nvSpPr>
            <p:spPr>
              <a:xfrm>
                <a:off x="0" y="146050"/>
                <a:ext cx="660400" cy="171450"/>
              </a:xfrm>
              <a:prstGeom prst="rect">
                <a:avLst/>
              </a:prstGeom>
            </p:spPr>
            <p:txBody>
              <a:bodyPr lIns="40640" tIns="40640" rIns="40640" bIns="40640" rtlCol="0" anchor="ctr"/>
              <a:lstStyle/>
              <a:p>
                <a:pPr algn="ctr">
                  <a:lnSpc>
                    <a:spcPts val="2042"/>
                  </a:lnSpc>
                </a:pPr>
                <a:endParaRPr sz="1440"/>
              </a:p>
            </p:txBody>
          </p:sp>
        </p:grpSp>
        <p:sp>
          <p:nvSpPr>
            <p:cNvPr id="31" name="AutoShape 37">
              <a:extLst>
                <a:ext uri="{FF2B5EF4-FFF2-40B4-BE49-F238E27FC236}">
                  <a16:creationId xmlns:a16="http://schemas.microsoft.com/office/drawing/2014/main" id="{9F35BC3B-B893-81B0-2C41-94C6D1AFA2D3}"/>
                </a:ext>
              </a:extLst>
            </p:cNvPr>
            <p:cNvSpPr/>
            <p:nvPr/>
          </p:nvSpPr>
          <p:spPr>
            <a:xfrm>
              <a:off x="1060010" y="3892256"/>
              <a:ext cx="6913622" cy="6843603"/>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2" name="AutoShape 38">
              <a:extLst>
                <a:ext uri="{FF2B5EF4-FFF2-40B4-BE49-F238E27FC236}">
                  <a16:creationId xmlns:a16="http://schemas.microsoft.com/office/drawing/2014/main" id="{FFABE726-E12C-4C7E-C17B-C1DFE9C24DEC}"/>
                </a:ext>
              </a:extLst>
            </p:cNvPr>
            <p:cNvSpPr/>
            <p:nvPr/>
          </p:nvSpPr>
          <p:spPr>
            <a:xfrm>
              <a:off x="774748" y="4309159"/>
              <a:ext cx="6718471" cy="6718471"/>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3" name="AutoShape 39">
              <a:extLst>
                <a:ext uri="{FF2B5EF4-FFF2-40B4-BE49-F238E27FC236}">
                  <a16:creationId xmlns:a16="http://schemas.microsoft.com/office/drawing/2014/main" id="{2CD6C6EA-0B48-377A-DC36-A1C692930EBD}"/>
                </a:ext>
              </a:extLst>
            </p:cNvPr>
            <p:cNvSpPr/>
            <p:nvPr/>
          </p:nvSpPr>
          <p:spPr>
            <a:xfrm>
              <a:off x="535279" y="4787119"/>
              <a:ext cx="6489522" cy="6489522"/>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4" name="AutoShape 40">
              <a:extLst>
                <a:ext uri="{FF2B5EF4-FFF2-40B4-BE49-F238E27FC236}">
                  <a16:creationId xmlns:a16="http://schemas.microsoft.com/office/drawing/2014/main" id="{43557A19-D4B4-5ED6-81BE-82150801F97A}"/>
                </a:ext>
              </a:extLst>
            </p:cNvPr>
            <p:cNvSpPr/>
            <p:nvPr/>
          </p:nvSpPr>
          <p:spPr>
            <a:xfrm>
              <a:off x="366406" y="5302142"/>
              <a:ext cx="6254021" cy="6254021"/>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5" name="AutoShape 41">
              <a:extLst>
                <a:ext uri="{FF2B5EF4-FFF2-40B4-BE49-F238E27FC236}">
                  <a16:creationId xmlns:a16="http://schemas.microsoft.com/office/drawing/2014/main" id="{C136405D-8D78-3F16-44FA-321FF678455D}"/>
                </a:ext>
              </a:extLst>
            </p:cNvPr>
            <p:cNvSpPr/>
            <p:nvPr/>
          </p:nvSpPr>
          <p:spPr>
            <a:xfrm>
              <a:off x="174601" y="5888378"/>
              <a:ext cx="5796899" cy="5796899"/>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6" name="AutoShape 42">
              <a:extLst>
                <a:ext uri="{FF2B5EF4-FFF2-40B4-BE49-F238E27FC236}">
                  <a16:creationId xmlns:a16="http://schemas.microsoft.com/office/drawing/2014/main" id="{FAD25F73-8729-02F7-30EF-0D629EA03F25}"/>
                </a:ext>
              </a:extLst>
            </p:cNvPr>
            <p:cNvSpPr/>
            <p:nvPr/>
          </p:nvSpPr>
          <p:spPr>
            <a:xfrm>
              <a:off x="13508" y="6480010"/>
              <a:ext cx="5284799" cy="5314125"/>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7" name="AutoShape 43">
              <a:extLst>
                <a:ext uri="{FF2B5EF4-FFF2-40B4-BE49-F238E27FC236}">
                  <a16:creationId xmlns:a16="http://schemas.microsoft.com/office/drawing/2014/main" id="{E61B7711-9254-2557-B9F6-06259FCE5E61}"/>
                </a:ext>
              </a:extLst>
            </p:cNvPr>
            <p:cNvSpPr/>
            <p:nvPr/>
          </p:nvSpPr>
          <p:spPr>
            <a:xfrm>
              <a:off x="47865" y="7228854"/>
              <a:ext cx="4503313" cy="4480077"/>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8" name="AutoShape 44">
              <a:extLst>
                <a:ext uri="{FF2B5EF4-FFF2-40B4-BE49-F238E27FC236}">
                  <a16:creationId xmlns:a16="http://schemas.microsoft.com/office/drawing/2014/main" id="{F263A549-2A17-4BCF-4D3A-AEFB1192B154}"/>
                </a:ext>
              </a:extLst>
            </p:cNvPr>
            <p:cNvSpPr/>
            <p:nvPr/>
          </p:nvSpPr>
          <p:spPr>
            <a:xfrm>
              <a:off x="165620" y="8131631"/>
              <a:ext cx="3504797" cy="3562626"/>
            </a:xfrm>
            <a:prstGeom prst="line">
              <a:avLst/>
            </a:prstGeom>
            <a:ln w="38100" cap="flat">
              <a:solidFill>
                <a:srgbClr val="8CA9AD"/>
              </a:solidFill>
              <a:prstDash val="solid"/>
              <a:headEnd type="none" w="sm" len="sm"/>
              <a:tailEnd type="none" w="sm" len="sm"/>
            </a:ln>
          </p:spPr>
          <p:txBody>
            <a:bodyPr/>
            <a:lstStyle/>
            <a:p>
              <a:endParaRPr lang="en-US" sz="1440"/>
            </a:p>
          </p:txBody>
        </p:sp>
        <p:sp>
          <p:nvSpPr>
            <p:cNvPr id="39" name="AutoShape 45">
              <a:extLst>
                <a:ext uri="{FF2B5EF4-FFF2-40B4-BE49-F238E27FC236}">
                  <a16:creationId xmlns:a16="http://schemas.microsoft.com/office/drawing/2014/main" id="{0D3DEFCC-9275-E7EC-F1DF-7ECDA6BAEE8D}"/>
                </a:ext>
              </a:extLst>
            </p:cNvPr>
            <p:cNvSpPr/>
            <p:nvPr/>
          </p:nvSpPr>
          <p:spPr>
            <a:xfrm>
              <a:off x="676661" y="9346264"/>
              <a:ext cx="1790115" cy="1790115"/>
            </a:xfrm>
            <a:prstGeom prst="line">
              <a:avLst/>
            </a:prstGeom>
            <a:ln w="38100" cap="flat">
              <a:solidFill>
                <a:srgbClr val="8CA9AD"/>
              </a:solidFill>
              <a:prstDash val="solid"/>
              <a:headEnd type="none" w="sm" len="sm"/>
              <a:tailEnd type="none" w="sm" len="sm"/>
            </a:ln>
          </p:spPr>
          <p:txBody>
            <a:bodyPr/>
            <a:lstStyle/>
            <a:p>
              <a:endParaRPr lang="en-US" sz="1440"/>
            </a:p>
          </p:txBody>
        </p:sp>
      </p:gr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608</Words>
  <Application>Microsoft Office PowerPoint</Application>
  <PresentationFormat>Custom</PresentationFormat>
  <Paragraphs>107</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Times New Roman</vt:lpstr>
      <vt:lpstr>DM Sans Semi Bold</vt:lpstr>
      <vt:lpstr>Arial</vt:lpstr>
      <vt:lpstr>Inter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LÊ ĐẠI HOÀ</cp:lastModifiedBy>
  <cp:revision>2</cp:revision>
  <dcterms:created xsi:type="dcterms:W3CDTF">2024-12-02T13:35:24Z</dcterms:created>
  <dcterms:modified xsi:type="dcterms:W3CDTF">2024-12-02T14:25:00Z</dcterms:modified>
</cp:coreProperties>
</file>